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77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0" r:id="rId11"/>
    <p:sldId id="273" r:id="rId12"/>
    <p:sldId id="269" r:id="rId13"/>
    <p:sldId id="270" r:id="rId14"/>
    <p:sldId id="271" r:id="rId15"/>
    <p:sldId id="27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8C278-3F46-4ED1-AF3B-4A6AEBDE101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F0F2D-54AD-4E6B-B6E8-B14F46E5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0925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7302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1143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5274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499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3741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6181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798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600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35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5283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7983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1385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6875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289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575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6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2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8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7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7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E53E-4BC0-4144-B006-357E88335CF4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9142-D6C9-4D02-B9C9-5E12C48D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7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2246810"/>
            <a:ext cx="8684700" cy="390579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32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Foundations of U.S. History and the Historical Thinking Skills needed to interpret and understand the people and events that shaped the country. </a:t>
            </a:r>
            <a:endParaRPr lang="en" sz="3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32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3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32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0863614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2246810"/>
            <a:ext cx="8684700" cy="390579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Historical Thinking Skills</a:t>
            </a: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Assessing historical events from multiple viewpoints: </a:t>
            </a:r>
            <a:r>
              <a:rPr lang="en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a 360 degree approach to identify all elements and impacts.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sz="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50000"/>
            </a:pPr>
            <a:r>
              <a:rPr lang="en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Analyzing perspectives and opinions of historians: 	</a:t>
            </a:r>
            <a:r>
              <a:rPr lang="en" sz="2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that historical analysis may differ over time or by 	different schools of historical thought.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50000"/>
            </a:pPr>
            <a:endParaRPr sz="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50000"/>
            </a:pPr>
            <a:r>
              <a:rPr lang="en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en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Identifying trends across themes and periods: </a:t>
            </a:r>
            <a:r>
              <a:rPr lang="en" sz="2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their 	repeatable,  predictable or rythmic patterns.</a:t>
            </a:r>
            <a:endParaRPr b="1" dirty="0"/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4434532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694226"/>
            <a:ext cx="8684700" cy="291029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30555"/>
            </a:pPr>
            <a:r>
              <a:rPr lang="en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Chronological Reasoning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Historical Causation</a:t>
            </a: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relationships among multiple historical causes and effects, distinguishing between those that are long-term and proximate, and among coincidence, causation and correlation.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50000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Patterns of Continuity and Change over Time</a:t>
            </a: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dynamics of historical continuity and change and relate historical patterns to larger historical processes or themes. 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50000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Periodization:</a:t>
            </a: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models that historians use to organize history into discrete periods (turning points, dates), while exploring the causes and consequences of the narratives that develop as a result of historians’ choices about periodization.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39877373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732300" y="2524225"/>
            <a:ext cx="83643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 and Contextualization</a:t>
            </a: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Comparison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historical developments and processes across place, time and different societies or within one society as well as evaluate multiple and differing perspectives on a given historical phenomenon. </a:t>
            </a:r>
          </a:p>
          <a:p>
            <a:pPr marL="457200">
              <a:spcAft>
                <a:spcPts val="400"/>
              </a:spcAft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 Contextualization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connections between historical events and processes to specific circumstances of time and place and to broader regional, national, or global processes.</a:t>
            </a:r>
          </a:p>
          <a:p>
            <a:pPr marL="457200">
              <a:spcAft>
                <a:spcPts val="400"/>
              </a:spcAft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86" name="Shape 86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6912729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524000" y="31014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Crafting Historical Arguments from Historical Evidence</a:t>
            </a: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6) Historical Argumentation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evidence used in commonly accepted historical arguments. Construct convincing interpretations through the use of and analysis of historical evidence.  Evaluate and synthesize conflicting historical evidence to construct persuasive arguments. </a:t>
            </a:r>
          </a:p>
          <a:p>
            <a:pPr marL="457200">
              <a:spcAft>
                <a:spcPts val="400"/>
              </a:spcAft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 Appropriate Use of Relevant Historical Evidence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supportable inferences and draw appropriate conclusions from historical evidence by considering audience, purpose, point of view, format, argument limitations and context. </a:t>
            </a:r>
          </a:p>
          <a:p>
            <a:pPr marL="457200">
              <a:spcAft>
                <a:spcPts val="400"/>
              </a:spcAft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30733680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524000" y="3012401"/>
            <a:ext cx="9144000" cy="200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Historical Interpretation and Synthesis</a:t>
            </a: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8) Interpretation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diverse interpretations of the past while recognizing how circumstances and contexts  effect historians work which shapes interpretations of the past. </a:t>
            </a:r>
          </a:p>
          <a:p>
            <a:pPr marL="457200">
              <a:spcAft>
                <a:spcPts val="400"/>
              </a:spcAft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9)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Synthesis: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develop meaningful and persuasive understandings by using the historical thinking skills, methods from different fields of inquiry or disciplines,  and through the use of primary and secondary sources.</a:t>
            </a:r>
          </a:p>
        </p:txBody>
      </p:sp>
      <p:sp>
        <p:nvSpPr>
          <p:cNvPr id="100" name="Shape 100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0674350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524000" y="3012401"/>
            <a:ext cx="9144000" cy="200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Historical Interpretation and Synthesis</a:t>
            </a: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8) Interpretation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diverse interpretations of the past while recognizing how circumstances and contexts  effect historians work which shapes interpretations of the past. </a:t>
            </a:r>
          </a:p>
          <a:p>
            <a:pPr marL="457200">
              <a:spcAft>
                <a:spcPts val="400"/>
              </a:spcAft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Aft>
                <a:spcPts val="400"/>
              </a:spcAft>
            </a:pP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9)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Synthesis: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develop meaningful and persuasive understandings by using the historical thinking skills, methods from different fields of inquiry or disciplines,  and through the use of primary and secondary sources.</a:t>
            </a:r>
          </a:p>
        </p:txBody>
      </p:sp>
      <p:sp>
        <p:nvSpPr>
          <p:cNvPr id="100" name="Shape 100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7357172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613954" y="2129246"/>
            <a:ext cx="10054046" cy="3840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Historians apply Thinking Skills as they Assess and Examine the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400"/>
              </a:spcAft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Trump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Presidency?</a:t>
            </a:r>
            <a:endParaRPr lang="en" sz="44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5391750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293223" y="2246810"/>
            <a:ext cx="9757954" cy="314814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founded on the desire of individuals to have opportunity for “Self Determination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desire to maximize the potential of the individual and society propels the country forward.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2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38219377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293223" y="2246810"/>
            <a:ext cx="9757954" cy="314814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Drivers of Change in U.S. History</a:t>
            </a:r>
          </a:p>
          <a:p>
            <a:pPr marL="971550" indent="-51435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28750" lvl="1" indent="-51435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and Migration</a:t>
            </a:r>
          </a:p>
          <a:p>
            <a:pPr marL="971550" indent="-51435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28750" lvl="1" indent="-51435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Technological Advancement</a:t>
            </a:r>
          </a:p>
          <a:p>
            <a:pPr marL="457200">
              <a:spcBef>
                <a:spcPts val="0"/>
              </a:spcBef>
              <a:spcAft>
                <a:spcPts val="400"/>
              </a:spcAft>
            </a:pPr>
            <a:endParaRPr lang="en" sz="2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3915597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998538"/>
            <a:ext cx="8684700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and Migration</a:t>
            </a:r>
            <a:endParaRPr lang="en" sz="3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Expanding population in both size and scope.</a:t>
            </a: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2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Unlimited Natural Resources</a:t>
            </a: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2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Desire to Explore</a:t>
            </a: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2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Expansion creates conflicts with Native Americans</a:t>
            </a: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403433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998538"/>
            <a:ext cx="8684700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Technological Advancement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Expanded Internal Migration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effects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Impact on Society</a:t>
            </a: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42464896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998538"/>
            <a:ext cx="8684700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Immigration-Migration and Technological Advancement impact the 3 Core segments of America.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</a:t>
            </a: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 Economic</a:t>
            </a: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 Social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985452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716360" y="1998537"/>
            <a:ext cx="8684700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effectively manage an expanding geographic landscape and growing population.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Policies regarding economic expansion.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" sz="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Laws to address Social Ills caused by rapid growth.	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Evolving into a World Power.</a:t>
            </a: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9668188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998538"/>
            <a:ext cx="8684700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Growth and Creation of New Industries.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Controlling industrial growth.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Disparity of Wealth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Becoming a World economic power.</a:t>
            </a: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10216918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748325" y="1998538"/>
            <a:ext cx="7944384" cy="339642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spcBef>
                <a:spcPts val="0"/>
              </a:spcBef>
              <a:spcAft>
                <a:spcPts val="400"/>
              </a:spcAft>
            </a:pPr>
            <a:r>
              <a:rPr lang="en" sz="3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</a:t>
            </a:r>
          </a:p>
          <a:p>
            <a:pPr marL="457200" algn="l">
              <a:spcBef>
                <a:spcPts val="0"/>
              </a:spcBef>
              <a:spcAft>
                <a:spcPts val="400"/>
              </a:spcAft>
            </a:pPr>
            <a:endParaRPr lang="en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Challenges of rapid population growth.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Slavery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poor</a:t>
            </a:r>
          </a:p>
          <a:p>
            <a:pPr marL="1371600" lvl="1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sz="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Reform Movements.</a:t>
            </a: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algn="l">
              <a:spcBef>
                <a:spcPts val="0"/>
              </a:spcBef>
              <a:spcAft>
                <a:spcPts val="400"/>
              </a:spcAft>
            </a:pPr>
            <a:endParaRPr lang="en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indent="-457200" algn="l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endParaRPr lang="en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25050" y="112175"/>
            <a:ext cx="7772436" cy="1682424"/>
          </a:xfrm>
          <a:prstGeom prst="cloud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3435609" y="316113"/>
            <a:ext cx="6257100" cy="8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/>
              <a:t>identify, analyze, evaluate, recognize, describe, compare, explain, make, construct...</a:t>
            </a:r>
          </a:p>
        </p:txBody>
      </p:sp>
    </p:spTree>
    <p:extLst>
      <p:ext uri="{BB962C8B-B14F-4D97-AF65-F5344CB8AC3E}">
        <p14:creationId xmlns:p14="http://schemas.microsoft.com/office/powerpoint/2010/main" val="2703026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886</Words>
  <Application>Microsoft Office PowerPoint</Application>
  <PresentationFormat>Widescreen</PresentationFormat>
  <Paragraphs>110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Buckley, Katie</dc:creator>
  <cp:lastModifiedBy>Goode, David B.</cp:lastModifiedBy>
  <cp:revision>11</cp:revision>
  <dcterms:created xsi:type="dcterms:W3CDTF">2015-09-08T19:11:00Z</dcterms:created>
  <dcterms:modified xsi:type="dcterms:W3CDTF">2018-08-15T11:46:14Z</dcterms:modified>
</cp:coreProperties>
</file>