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314" r:id="rId2"/>
    <p:sldId id="310" r:id="rId3"/>
    <p:sldId id="311" r:id="rId4"/>
    <p:sldId id="312" r:id="rId5"/>
    <p:sldId id="313" r:id="rId6"/>
    <p:sldId id="256" r:id="rId7"/>
    <p:sldId id="259" r:id="rId8"/>
    <p:sldId id="258" r:id="rId9"/>
    <p:sldId id="260" r:id="rId10"/>
    <p:sldId id="261" r:id="rId11"/>
    <p:sldId id="264" r:id="rId12"/>
    <p:sldId id="266" r:id="rId13"/>
    <p:sldId id="267" r:id="rId14"/>
    <p:sldId id="269" r:id="rId15"/>
    <p:sldId id="271" r:id="rId16"/>
    <p:sldId id="274" r:id="rId17"/>
    <p:sldId id="276" r:id="rId18"/>
    <p:sldId id="279" r:id="rId19"/>
    <p:sldId id="280" r:id="rId20"/>
    <p:sldId id="278" r:id="rId21"/>
    <p:sldId id="286" r:id="rId22"/>
    <p:sldId id="281"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5B402-0A50-48E0-8D33-79BDC906E8B2}" type="datetimeFigureOut">
              <a:rPr lang="en-US" smtClean="0"/>
              <a:t>09/17/2018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A063-36F8-4A08-B47E-A38223E5FB3F}" type="slidenum">
              <a:rPr lang="en-US" smtClean="0"/>
              <a:t>‹#›</a:t>
            </a:fld>
            <a:endParaRPr lang="en-US"/>
          </a:p>
        </p:txBody>
      </p:sp>
    </p:spTree>
    <p:extLst>
      <p:ext uri="{BB962C8B-B14F-4D97-AF65-F5344CB8AC3E}">
        <p14:creationId xmlns:p14="http://schemas.microsoft.com/office/powerpoint/2010/main" val="278782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2A56758-591C-488E-9846-7E5D804B7A48}" type="slidenum">
              <a:rPr lang="en-GB" altLang="en-US" smtClean="0">
                <a:latin typeface="Calibri" panose="020F0502020204030204" pitchFamily="34" charset="0"/>
              </a:rPr>
              <a:pPr/>
              <a:t>2</a:t>
            </a:fld>
            <a:endParaRPr lang="en-GB" altLang="en-US" smtClean="0">
              <a:latin typeface="Calibri" panose="020F0502020204030204" pitchFamily="34" charset="0"/>
            </a:endParaRPr>
          </a:p>
        </p:txBody>
      </p:sp>
      <p:sp>
        <p:nvSpPr>
          <p:cNvPr id="2969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9700" name="Rectangle 2"/>
          <p:cNvSpPr>
            <a:spLocks noChangeArrowheads="1"/>
          </p:cNvSpPr>
          <p:nvPr>
            <p:ph type="body"/>
          </p:nvPr>
        </p:nvSpPr>
        <p:spPr>
          <a:xfrm>
            <a:off x="914400" y="4343400"/>
            <a:ext cx="5022850" cy="4114800"/>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altLang="en-US" smtClean="0"/>
          </a:p>
        </p:txBody>
      </p:sp>
    </p:spTree>
    <p:extLst>
      <p:ext uri="{BB962C8B-B14F-4D97-AF65-F5344CB8AC3E}">
        <p14:creationId xmlns:p14="http://schemas.microsoft.com/office/powerpoint/2010/main" val="231584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3454BD7-F785-459A-BC47-ECA07D5C766E}"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31748" name="Rectangle 2"/>
          <p:cNvSpPr>
            <a:spLocks noChangeArrowheads="1"/>
          </p:cNvSpPr>
          <p:nvPr>
            <p:ph type="body"/>
          </p:nvPr>
        </p:nvSpPr>
        <p:spPr>
          <a:xfrm>
            <a:off x="914400" y="4343400"/>
            <a:ext cx="5022850" cy="4114800"/>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altLang="en-US" smtClean="0"/>
          </a:p>
        </p:txBody>
      </p:sp>
    </p:spTree>
    <p:extLst>
      <p:ext uri="{BB962C8B-B14F-4D97-AF65-F5344CB8AC3E}">
        <p14:creationId xmlns:p14="http://schemas.microsoft.com/office/powerpoint/2010/main" val="377432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6777760-015A-451D-8FB2-410357912C09}" type="slidenum">
              <a:rPr lang="en-GB" altLang="en-US" smtClean="0">
                <a:latin typeface="Calibri" panose="020F0502020204030204" pitchFamily="34" charset="0"/>
              </a:rPr>
              <a:pPr/>
              <a:t>4</a:t>
            </a:fld>
            <a:endParaRPr lang="en-GB" altLang="en-US" smtClean="0">
              <a:latin typeface="Calibri" panose="020F0502020204030204" pitchFamily="34" charset="0"/>
            </a:endParaRPr>
          </a:p>
        </p:txBody>
      </p:sp>
      <p:sp>
        <p:nvSpPr>
          <p:cNvPr id="33795" name="Rectangle 1"/>
          <p:cNvSpPr>
            <a:spLocks noChangeArrowheads="1" noTextEdit="1"/>
          </p:cNvSpPr>
          <p:nvPr>
            <p:ph type="sldImg"/>
          </p:nvPr>
        </p:nvSpPr>
        <p:spPr bwMode="auto">
          <a:xfrm>
            <a:off x="1139825" y="685800"/>
            <a:ext cx="4572000" cy="3429000"/>
          </a:xfrm>
          <a:solidFill>
            <a:srgbClr val="FFFFFF"/>
          </a:solidFill>
          <a:ln>
            <a:solidFill>
              <a:srgbClr val="000000"/>
            </a:solidFill>
            <a:miter lim="800000"/>
            <a:headEnd/>
            <a:tailEnd/>
          </a:ln>
        </p:spPr>
      </p:sp>
      <p:sp>
        <p:nvSpPr>
          <p:cNvPr id="33796" name="Rectangle 2"/>
          <p:cNvSpPr>
            <a:spLocks noChangeArrowheads="1"/>
          </p:cNvSpPr>
          <p:nvPr>
            <p:ph type="body" idx="1"/>
          </p:nvPr>
        </p:nvSpPr>
        <p:spPr>
          <a:xfrm>
            <a:off x="914400" y="4343400"/>
            <a:ext cx="5022850" cy="4024313"/>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altLang="en-US" smtClean="0"/>
          </a:p>
        </p:txBody>
      </p:sp>
    </p:spTree>
    <p:extLst>
      <p:ext uri="{BB962C8B-B14F-4D97-AF65-F5344CB8AC3E}">
        <p14:creationId xmlns:p14="http://schemas.microsoft.com/office/powerpoint/2010/main" val="189120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1"/>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3FBE3AD-50F2-4B61-A19F-F172BF0BE76D}"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
        <p:nvSpPr>
          <p:cNvPr id="35843" name="Text Box 102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35844" name="Rectangle 1026"/>
          <p:cNvSpPr>
            <a:spLocks noChangeArrowheads="1"/>
          </p:cNvSpPr>
          <p:nvPr>
            <p:ph type="body"/>
          </p:nvPr>
        </p:nvSpPr>
        <p:spPr>
          <a:xfrm>
            <a:off x="914400" y="4343400"/>
            <a:ext cx="5022850" cy="4114800"/>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altLang="en-US" smtClean="0"/>
          </a:p>
        </p:txBody>
      </p:sp>
    </p:spTree>
    <p:extLst>
      <p:ext uri="{BB962C8B-B14F-4D97-AF65-F5344CB8AC3E}">
        <p14:creationId xmlns:p14="http://schemas.microsoft.com/office/powerpoint/2010/main" val="162729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09/17/2018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09/17/2018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09/17/2018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09/17/2018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09/17/2018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09/17/2018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09/17/2018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09/17/2018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09/17/2018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09/17/2018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09/17/2018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09/17/2018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09/17/2018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09/17/2018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09/17/2018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09/17/2018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09/17/2018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09/17/2018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206" y="2612571"/>
            <a:ext cx="10687594" cy="3492947"/>
          </a:xfrm>
        </p:spPr>
        <p:txBody>
          <a:bodyPr>
            <a:normAutofit/>
          </a:bodyPr>
          <a:lstStyle/>
          <a:p>
            <a:r>
              <a:rPr lang="en-US" sz="7300" dirty="0" smtClean="0"/>
              <a:t>Growing Pains of a New Nation</a:t>
            </a: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28119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 Virginia </a:t>
            </a:r>
            <a:r>
              <a:rPr lang="en-US" dirty="0"/>
              <a:t>Plan: </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large states.</a:t>
            </a:r>
          </a:p>
          <a:p>
            <a:pPr lvl="0">
              <a:buFont typeface="Century Gothic" panose="020B0502020202020204" pitchFamily="34" charset="0"/>
              <a:buChar char="-"/>
            </a:pPr>
            <a:r>
              <a:rPr lang="en-US" dirty="0"/>
              <a:t>Each state would be given a number of votes / delegates based on their states’ population.</a:t>
            </a:r>
          </a:p>
          <a:p>
            <a:pPr lvl="0">
              <a:buFont typeface="Century Gothic" panose="020B0502020202020204" pitchFamily="34" charset="0"/>
              <a:buChar char="-"/>
            </a:pPr>
            <a:r>
              <a:rPr lang="en-US" dirty="0"/>
              <a:t>Proposed by James Madison of Virginia.</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8538308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New Jersey Plan:</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small states.</a:t>
            </a:r>
          </a:p>
          <a:p>
            <a:pPr lvl="0">
              <a:buFont typeface="Century Gothic" panose="020B0502020202020204" pitchFamily="34" charset="0"/>
              <a:buChar char="-"/>
            </a:pPr>
            <a:r>
              <a:rPr lang="en-US" dirty="0"/>
              <a:t>Each state would be given the same number of votes / delegates regardless of their states’ population.</a:t>
            </a:r>
          </a:p>
          <a:p>
            <a:pPr lvl="0">
              <a:buFont typeface="Century Gothic" panose="020B0502020202020204" pitchFamily="34" charset="0"/>
              <a:buChar char="-"/>
            </a:pPr>
            <a:r>
              <a:rPr lang="en-US" dirty="0"/>
              <a:t>Proposed by William Paterson of New Jersey.</a:t>
            </a:r>
          </a:p>
          <a:p>
            <a:endParaRPr lang="en-US" dirty="0"/>
          </a:p>
        </p:txBody>
      </p:sp>
    </p:spTree>
    <p:extLst>
      <p:ext uri="{BB962C8B-B14F-4D97-AF65-F5344CB8AC3E}">
        <p14:creationId xmlns:p14="http://schemas.microsoft.com/office/powerpoint/2010/main" val="1427385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 </a:t>
            </a:r>
            <a:r>
              <a:rPr lang="en-US" dirty="0"/>
              <a:t>Solution = The Great Compromise</a:t>
            </a:r>
            <a:r>
              <a:rPr lang="en-US" dirty="0" smtClean="0"/>
              <a:t>:</a:t>
            </a:r>
            <a:endParaRPr lang="en-US" dirty="0"/>
          </a:p>
        </p:txBody>
      </p:sp>
      <p:sp>
        <p:nvSpPr>
          <p:cNvPr id="3" name="Content Placeholder 2"/>
          <p:cNvSpPr>
            <a:spLocks noGrp="1"/>
          </p:cNvSpPr>
          <p:nvPr>
            <p:ph idx="1"/>
          </p:nvPr>
        </p:nvSpPr>
        <p:spPr>
          <a:xfrm>
            <a:off x="753035" y="1825625"/>
            <a:ext cx="10600765" cy="4351338"/>
          </a:xfrm>
        </p:spPr>
        <p:txBody>
          <a:bodyPr/>
          <a:lstStyle/>
          <a:p>
            <a:pPr lvl="0">
              <a:buFont typeface="Century Gothic" panose="020B0502020202020204" pitchFamily="34" charset="0"/>
              <a:buChar char="-"/>
            </a:pPr>
            <a:r>
              <a:rPr lang="en-US" dirty="0" smtClean="0"/>
              <a:t>Used </a:t>
            </a:r>
            <a:r>
              <a:rPr lang="en-US" dirty="0"/>
              <a:t>parts of both the Virginia &amp; New Jersey Plan.</a:t>
            </a:r>
          </a:p>
          <a:p>
            <a:pPr lvl="0">
              <a:buFont typeface="Century Gothic" panose="020B0502020202020204" pitchFamily="34" charset="0"/>
              <a:buChar char="-"/>
            </a:pPr>
            <a:r>
              <a:rPr lang="en-US" dirty="0"/>
              <a:t>Set up a bicameral (two-house) legislature. </a:t>
            </a:r>
          </a:p>
          <a:p>
            <a:pPr lvl="0">
              <a:buFont typeface="Century Gothic" panose="020B0502020202020204" pitchFamily="34" charset="0"/>
              <a:buChar char="-"/>
            </a:pPr>
            <a:r>
              <a:rPr lang="en-US" dirty="0"/>
              <a:t>Proposed by Richard Sherman of Connecticut.</a:t>
            </a:r>
          </a:p>
          <a:p>
            <a:endParaRPr lang="en-US" dirty="0"/>
          </a:p>
        </p:txBody>
      </p:sp>
    </p:spTree>
    <p:extLst>
      <p:ext uri="{BB962C8B-B14F-4D97-AF65-F5344CB8AC3E}">
        <p14:creationId xmlns:p14="http://schemas.microsoft.com/office/powerpoint/2010/main" val="18397442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Results</a:t>
            </a:r>
            <a:r>
              <a:rPr lang="en-US" dirty="0" smtClean="0"/>
              <a:t>:</a:t>
            </a:r>
            <a:endParaRPr lang="en-US" dirty="0"/>
          </a:p>
        </p:txBody>
      </p:sp>
      <p:sp>
        <p:nvSpPr>
          <p:cNvPr id="5" name="Content Placeholder 4"/>
          <p:cNvSpPr>
            <a:spLocks noGrp="1"/>
          </p:cNvSpPr>
          <p:nvPr>
            <p:ph sz="half" idx="1"/>
          </p:nvPr>
        </p:nvSpPr>
        <p:spPr>
          <a:xfrm>
            <a:off x="516367" y="1825625"/>
            <a:ext cx="5628850" cy="2950770"/>
          </a:xfrm>
        </p:spPr>
        <p:txBody>
          <a:bodyPr/>
          <a:lstStyle/>
          <a:p>
            <a:pPr marL="0" indent="0">
              <a:buNone/>
            </a:pPr>
            <a:r>
              <a:rPr lang="en-US" dirty="0"/>
              <a:t>Senate (small states</a:t>
            </a:r>
            <a:r>
              <a:rPr lang="en-US" dirty="0" smtClean="0"/>
              <a:t>):</a:t>
            </a:r>
          </a:p>
          <a:p>
            <a:pPr marL="0" indent="0">
              <a:buNone/>
            </a:pPr>
            <a:endParaRPr lang="en-US" dirty="0"/>
          </a:p>
          <a:p>
            <a:r>
              <a:rPr lang="en-US" dirty="0"/>
              <a:t>2 Senators per state regardless of population.</a:t>
            </a:r>
          </a:p>
          <a:p>
            <a:r>
              <a:rPr lang="en-US" dirty="0"/>
              <a:t>100 Senators total (today)</a:t>
            </a:r>
          </a:p>
          <a:p>
            <a:r>
              <a:rPr lang="en-US" dirty="0"/>
              <a:t>**from New Jersey Plan</a:t>
            </a:r>
          </a:p>
        </p:txBody>
      </p:sp>
      <p:sp>
        <p:nvSpPr>
          <p:cNvPr id="6" name="Content Placeholder 5"/>
          <p:cNvSpPr>
            <a:spLocks noGrp="1"/>
          </p:cNvSpPr>
          <p:nvPr>
            <p:ph sz="half" idx="2"/>
          </p:nvPr>
        </p:nvSpPr>
        <p:spPr>
          <a:xfrm>
            <a:off x="5981252" y="1825625"/>
            <a:ext cx="6078069" cy="3101377"/>
          </a:xfrm>
        </p:spPr>
        <p:txBody>
          <a:bodyPr/>
          <a:lstStyle/>
          <a:p>
            <a:pPr marL="0" indent="0">
              <a:buNone/>
            </a:pPr>
            <a:r>
              <a:rPr lang="en-US" dirty="0"/>
              <a:t>House of Representatives (large states</a:t>
            </a:r>
            <a:r>
              <a:rPr lang="en-US" dirty="0" smtClean="0"/>
              <a:t>):</a:t>
            </a:r>
          </a:p>
          <a:p>
            <a:pPr marL="0" indent="0">
              <a:buNone/>
            </a:pPr>
            <a:endParaRPr lang="en-US" dirty="0"/>
          </a:p>
          <a:p>
            <a:r>
              <a:rPr lang="en-US" dirty="0"/>
              <a:t>Votes / delegates per state based on population.</a:t>
            </a:r>
          </a:p>
          <a:p>
            <a:r>
              <a:rPr lang="en-US" dirty="0"/>
              <a:t>435 members of the House (today).</a:t>
            </a:r>
          </a:p>
          <a:p>
            <a:r>
              <a:rPr lang="en-US" dirty="0"/>
              <a:t>**from Virginia Plan</a:t>
            </a:r>
          </a:p>
        </p:txBody>
      </p:sp>
      <p:sp>
        <p:nvSpPr>
          <p:cNvPr id="8" name="TextBox 7"/>
          <p:cNvSpPr txBox="1"/>
          <p:nvPr/>
        </p:nvSpPr>
        <p:spPr>
          <a:xfrm>
            <a:off x="648059" y="5163670"/>
            <a:ext cx="10994316" cy="1384995"/>
          </a:xfrm>
          <a:prstGeom prst="rect">
            <a:avLst/>
          </a:prstGeom>
          <a:noFill/>
        </p:spPr>
        <p:txBody>
          <a:bodyPr wrap="square" rtlCol="0">
            <a:spAutoFit/>
          </a:bodyPr>
          <a:lstStyle/>
          <a:p>
            <a:pPr marL="457200" lvl="0" indent="-457200">
              <a:buFont typeface="Wingdings" panose="05000000000000000000" pitchFamily="2" charset="2"/>
              <a:buChar char="Ø"/>
            </a:pPr>
            <a:r>
              <a:rPr lang="en-US" sz="2800" dirty="0"/>
              <a:t>Problem of how to organize Congress was solved.</a:t>
            </a:r>
          </a:p>
          <a:p>
            <a:pPr marL="457200" lvl="0" indent="-457200">
              <a:buFont typeface="Wingdings" panose="05000000000000000000" pitchFamily="2" charset="2"/>
              <a:buChar char="Ø"/>
            </a:pPr>
            <a:r>
              <a:rPr lang="en-US" sz="2800" dirty="0"/>
              <a:t>The Great Compromise satisfied both large &amp; small states.</a:t>
            </a:r>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14053045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down)">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down)">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Slavery:</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Some delegates from northern states wanted to abolish (end) the slave trade and slavery.</a:t>
            </a:r>
          </a:p>
          <a:p>
            <a:pPr lvl="0">
              <a:buFont typeface="Century Gothic" panose="020B0502020202020204" pitchFamily="34" charset="0"/>
              <a:buChar char="-"/>
            </a:pPr>
            <a:r>
              <a:rPr lang="en-US" dirty="0"/>
              <a:t>Many delegates from southern states threatened to leave the union if the slave trade or slavery were abolished in the U.S.</a:t>
            </a:r>
          </a:p>
          <a:p>
            <a:endParaRPr lang="en-US" dirty="0"/>
          </a:p>
        </p:txBody>
      </p:sp>
    </p:spTree>
    <p:extLst>
      <p:ext uri="{BB962C8B-B14F-4D97-AF65-F5344CB8AC3E}">
        <p14:creationId xmlns:p14="http://schemas.microsoft.com/office/powerpoint/2010/main" val="8253502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63" y="623944"/>
            <a:ext cx="11467651" cy="5553019"/>
          </a:xfrm>
        </p:spPr>
        <p:txBody>
          <a:bodyPr/>
          <a:lstStyle/>
          <a:p>
            <a:pPr marL="0" indent="0">
              <a:buNone/>
            </a:pPr>
            <a:r>
              <a:rPr lang="en-US" sz="3600" dirty="0"/>
              <a:t>Results:</a:t>
            </a:r>
          </a:p>
          <a:p>
            <a:pPr lvl="0">
              <a:buFont typeface="Wingdings" panose="05000000000000000000" pitchFamily="2" charset="2"/>
              <a:buChar char="Ø"/>
            </a:pPr>
            <a:r>
              <a:rPr lang="en-US" sz="3600" dirty="0"/>
              <a:t>The word slavery does not appear in the Constitution.</a:t>
            </a:r>
          </a:p>
          <a:p>
            <a:pPr lvl="0">
              <a:buFont typeface="Wingdings" panose="05000000000000000000" pitchFamily="2" charset="2"/>
              <a:buChar char="Ø"/>
            </a:pPr>
            <a:r>
              <a:rPr lang="en-US" sz="3600" dirty="0"/>
              <a:t>Delegates agreed that; </a:t>
            </a:r>
          </a:p>
          <a:p>
            <a:pPr marL="971550" lvl="1" indent="-514350">
              <a:buFont typeface="+mj-lt"/>
              <a:buAutoNum type="alphaLcPeriod"/>
            </a:pPr>
            <a:r>
              <a:rPr lang="en-US" sz="3200" dirty="0"/>
              <a:t>The slave trade would not be discussed in Congress until 1808.</a:t>
            </a:r>
          </a:p>
          <a:p>
            <a:pPr marL="971550" lvl="1" indent="-514350">
              <a:buFont typeface="+mj-lt"/>
              <a:buAutoNum type="alphaLcPeriod"/>
            </a:pPr>
            <a:r>
              <a:rPr lang="en-US" sz="3200" dirty="0"/>
              <a:t>A $10 tax would be placed on the importation of each slave.</a:t>
            </a:r>
          </a:p>
          <a:p>
            <a:pPr marL="971550" lvl="1" indent="-514350">
              <a:buFont typeface="+mj-lt"/>
              <a:buAutoNum type="alphaLcPeriod"/>
            </a:pPr>
            <a:r>
              <a:rPr lang="en-US" sz="3200" dirty="0"/>
              <a:t>Runaway slaves would be returned to a state of slavery</a:t>
            </a:r>
            <a:r>
              <a:rPr lang="en-US" sz="3200" dirty="0" smtClean="0"/>
              <a:t>.</a:t>
            </a:r>
          </a:p>
          <a:p>
            <a:pPr marL="457200" lvl="1" indent="0">
              <a:buNone/>
            </a:pPr>
            <a:endParaRPr lang="en-US" sz="3200" dirty="0" smtClean="0"/>
          </a:p>
          <a:p>
            <a:pPr marL="457200" lvl="1" indent="0">
              <a:buNone/>
            </a:pPr>
            <a:r>
              <a:rPr lang="en-US" sz="3200" dirty="0" smtClean="0"/>
              <a:t>*Slavery was formally abolished with the ratification of the 13</a:t>
            </a:r>
            <a:r>
              <a:rPr lang="en-US" sz="3200" baseline="30000" dirty="0" smtClean="0"/>
              <a:t>th</a:t>
            </a:r>
            <a:r>
              <a:rPr lang="en-US" sz="3200" dirty="0" smtClean="0"/>
              <a:t> Amendment (1865).</a:t>
            </a:r>
            <a:endParaRPr lang="en-US" sz="3200" dirty="0"/>
          </a:p>
          <a:p>
            <a:endParaRPr lang="en-US" dirty="0"/>
          </a:p>
        </p:txBody>
      </p:sp>
    </p:spTree>
    <p:extLst>
      <p:ext uri="{BB962C8B-B14F-4D97-AF65-F5344CB8AC3E}">
        <p14:creationId xmlns:p14="http://schemas.microsoft.com/office/powerpoint/2010/main" val="22955892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67334" cy="1325563"/>
          </a:xfrm>
        </p:spPr>
        <p:txBody>
          <a:bodyPr>
            <a:normAutofit fontScale="90000"/>
          </a:bodyPr>
          <a:lstStyle/>
          <a:p>
            <a:pPr lvl="0"/>
            <a:r>
              <a:rPr lang="en-US" dirty="0" smtClean="0"/>
              <a:t>3. </a:t>
            </a:r>
            <a:r>
              <a:rPr lang="en-US" dirty="0"/>
              <a:t>Representation of the Slave Population</a:t>
            </a:r>
            <a:r>
              <a:rPr lang="en-US" dirty="0" smtClean="0"/>
              <a:t>:</a:t>
            </a:r>
            <a:endParaRPr lang="en-US" dirty="0"/>
          </a:p>
        </p:txBody>
      </p:sp>
      <p:sp>
        <p:nvSpPr>
          <p:cNvPr id="3" name="Content Placeholder 2"/>
          <p:cNvSpPr>
            <a:spLocks noGrp="1"/>
          </p:cNvSpPr>
          <p:nvPr>
            <p:ph idx="1"/>
          </p:nvPr>
        </p:nvSpPr>
        <p:spPr>
          <a:xfrm>
            <a:off x="559397" y="1312432"/>
            <a:ext cx="11349317" cy="5195943"/>
          </a:xfrm>
        </p:spPr>
        <p:txBody>
          <a:bodyPr>
            <a:normAutofit/>
          </a:bodyPr>
          <a:lstStyle/>
          <a:p>
            <a:pPr lvl="0">
              <a:buFont typeface="Century Gothic" panose="020B0502020202020204" pitchFamily="34" charset="0"/>
              <a:buChar char="-"/>
            </a:pPr>
            <a:r>
              <a:rPr lang="en-US" dirty="0"/>
              <a:t>Southern states wanted to count their slave population toward representation.</a:t>
            </a:r>
          </a:p>
          <a:p>
            <a:pPr lvl="0">
              <a:buFont typeface="Century Gothic" panose="020B0502020202020204" pitchFamily="34" charset="0"/>
              <a:buChar char="-"/>
            </a:pPr>
            <a:r>
              <a:rPr lang="en-US" dirty="0"/>
              <a:t>Southern states would get more delegates in The House of Representatives &amp; have more electoral votes for the presidency.</a:t>
            </a:r>
          </a:p>
          <a:p>
            <a:pPr lvl="0">
              <a:buFont typeface="Century Gothic" panose="020B0502020202020204" pitchFamily="34" charset="0"/>
              <a:buChar char="-"/>
            </a:pPr>
            <a:r>
              <a:rPr lang="en-US" dirty="0"/>
              <a:t>Northern states did not want the slave population counted</a:t>
            </a:r>
            <a:r>
              <a:rPr lang="en-US" dirty="0" smtClean="0"/>
              <a:t>.</a:t>
            </a:r>
          </a:p>
          <a:p>
            <a:pPr marL="0" indent="0">
              <a:buNone/>
            </a:pPr>
            <a:r>
              <a:rPr lang="en-US" u="sng" dirty="0"/>
              <a:t>Results</a:t>
            </a:r>
            <a:r>
              <a:rPr lang="en-US" dirty="0"/>
              <a:t>: </a:t>
            </a:r>
          </a:p>
          <a:p>
            <a:pPr lvl="0">
              <a:buFont typeface="Wingdings" panose="05000000000000000000" pitchFamily="2" charset="2"/>
              <a:buChar char="Ø"/>
            </a:pPr>
            <a:r>
              <a:rPr lang="en-US" dirty="0"/>
              <a:t>Solution = The 3/5’s Compromise:</a:t>
            </a:r>
          </a:p>
          <a:p>
            <a:pPr lvl="0">
              <a:buFont typeface="Wingdings" panose="05000000000000000000" pitchFamily="2" charset="2"/>
              <a:buChar char="Ø"/>
            </a:pPr>
            <a:r>
              <a:rPr lang="en-US" dirty="0"/>
              <a:t>Every 5 slaves counted as 3 free people for both taxation and representation.</a:t>
            </a:r>
          </a:p>
          <a:p>
            <a:pPr marL="0" indent="0">
              <a:buNone/>
            </a:pPr>
            <a:r>
              <a:rPr lang="en-US" dirty="0" smtClean="0"/>
              <a:t>*</a:t>
            </a:r>
            <a:r>
              <a:rPr lang="en-US" dirty="0"/>
              <a:t>Without the 3/5’s Compromise, Thomas Jefferson would not have won the election of 1800.</a:t>
            </a:r>
          </a:p>
          <a:p>
            <a:pPr lvl="0">
              <a:buFont typeface="Century Gothic" panose="020B0502020202020204" pitchFamily="34" charset="0"/>
              <a:buChar char="-"/>
            </a:pPr>
            <a:endParaRPr lang="en-US" dirty="0"/>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17151610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4. </a:t>
            </a:r>
            <a:r>
              <a:rPr lang="en-US" dirty="0"/>
              <a:t>Ratification of the Constitution</a:t>
            </a:r>
            <a:r>
              <a:rPr lang="en-US" dirty="0" smtClean="0"/>
              <a:t>:</a:t>
            </a:r>
            <a:endParaRPr lang="en-US" dirty="0"/>
          </a:p>
        </p:txBody>
      </p:sp>
      <p:sp>
        <p:nvSpPr>
          <p:cNvPr id="3" name="Content Placeholder 2"/>
          <p:cNvSpPr>
            <a:spLocks noGrp="1"/>
          </p:cNvSpPr>
          <p:nvPr>
            <p:ph idx="1"/>
          </p:nvPr>
        </p:nvSpPr>
        <p:spPr>
          <a:xfrm>
            <a:off x="537882" y="1825625"/>
            <a:ext cx="10815918" cy="4351338"/>
          </a:xfrm>
        </p:spPr>
        <p:txBody>
          <a:bodyPr/>
          <a:lstStyle/>
          <a:p>
            <a:pPr lvl="0">
              <a:buFont typeface="Century Gothic" panose="020B0502020202020204" pitchFamily="34" charset="0"/>
              <a:buChar char="-"/>
            </a:pPr>
            <a:r>
              <a:rPr lang="en-US" dirty="0"/>
              <a:t>ratification = approval, acceptance </a:t>
            </a:r>
          </a:p>
          <a:p>
            <a:pPr lvl="0">
              <a:buFont typeface="Century Gothic" panose="020B0502020202020204" pitchFamily="34" charset="0"/>
              <a:buChar char="-"/>
            </a:pPr>
            <a:r>
              <a:rPr lang="en-US" dirty="0"/>
              <a:t>9 of 13 states had to ratify (accept) the Constitution before it became law.</a:t>
            </a:r>
          </a:p>
          <a:p>
            <a:pPr marL="0" indent="0">
              <a:buNone/>
            </a:pPr>
            <a:r>
              <a:rPr lang="en-US" u="sng" dirty="0"/>
              <a:t>Result</a:t>
            </a:r>
            <a:r>
              <a:rPr lang="en-US" dirty="0"/>
              <a:t>:</a:t>
            </a:r>
          </a:p>
          <a:p>
            <a:pPr lvl="0">
              <a:buFont typeface="Wingdings" panose="05000000000000000000" pitchFamily="2" charset="2"/>
              <a:buChar char="Ø"/>
            </a:pPr>
            <a:r>
              <a:rPr lang="en-US" dirty="0"/>
              <a:t>Two groups fought over this issue (Federalists &amp; Anti-Federalists).</a:t>
            </a:r>
          </a:p>
          <a:p>
            <a:endParaRPr lang="en-US" dirty="0"/>
          </a:p>
        </p:txBody>
      </p:sp>
    </p:spTree>
    <p:extLst>
      <p:ext uri="{BB962C8B-B14F-4D97-AF65-F5344CB8AC3E}">
        <p14:creationId xmlns:p14="http://schemas.microsoft.com/office/powerpoint/2010/main" val="32488035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Anti-Federalists:</a:t>
            </a:r>
            <a:endParaRPr lang="en-US" dirty="0"/>
          </a:p>
        </p:txBody>
      </p:sp>
      <p:sp>
        <p:nvSpPr>
          <p:cNvPr id="3" name="Content Placeholder 2"/>
          <p:cNvSpPr>
            <a:spLocks noGrp="1"/>
          </p:cNvSpPr>
          <p:nvPr>
            <p:ph idx="1"/>
          </p:nvPr>
        </p:nvSpPr>
        <p:spPr>
          <a:xfrm>
            <a:off x="355003" y="1825625"/>
            <a:ext cx="11510682" cy="4351338"/>
          </a:xfrm>
        </p:spPr>
        <p:txBody>
          <a:bodyPr/>
          <a:lstStyle/>
          <a:p>
            <a:pPr lvl="0">
              <a:buFont typeface="Century Gothic" panose="020B0502020202020204" pitchFamily="34" charset="0"/>
              <a:buChar char="-"/>
            </a:pPr>
            <a:r>
              <a:rPr lang="en-US" dirty="0"/>
              <a:t>Opposed the new Constitution.</a:t>
            </a:r>
          </a:p>
          <a:p>
            <a:pPr lvl="0">
              <a:buFont typeface="Century Gothic" panose="020B0502020202020204" pitchFamily="34" charset="0"/>
              <a:buChar char="-"/>
            </a:pPr>
            <a:r>
              <a:rPr lang="en-US" dirty="0"/>
              <a:t>Believed the Constitution would create too strong a central (federal) government that would threaten individual freedom.</a:t>
            </a:r>
          </a:p>
          <a:p>
            <a:pPr lvl="0">
              <a:buFont typeface="Century Gothic" panose="020B0502020202020204" pitchFamily="34" charset="0"/>
              <a:buChar char="-"/>
            </a:pPr>
            <a:r>
              <a:rPr lang="en-US" dirty="0"/>
              <a:t>Wanted individual freedoms (Bill of Rights) to be outlined in the Constitution.</a:t>
            </a:r>
          </a:p>
          <a:p>
            <a:pPr lvl="0">
              <a:buFont typeface="Century Gothic" panose="020B0502020202020204" pitchFamily="34" charset="0"/>
              <a:buChar char="-"/>
            </a:pPr>
            <a:r>
              <a:rPr lang="en-US" dirty="0"/>
              <a:t>Anti-Federalists were supported by men like Patrick Henry, </a:t>
            </a:r>
            <a:r>
              <a:rPr lang="en-US" dirty="0" smtClean="0"/>
              <a:t>Samuel Adams, </a:t>
            </a:r>
            <a:r>
              <a:rPr lang="en-US" dirty="0"/>
              <a:t>and George Clinton, New York’s first governor.</a:t>
            </a:r>
          </a:p>
          <a:p>
            <a:endParaRPr lang="en-US" dirty="0"/>
          </a:p>
        </p:txBody>
      </p:sp>
    </p:spTree>
    <p:extLst>
      <p:ext uri="{BB962C8B-B14F-4D97-AF65-F5344CB8AC3E}">
        <p14:creationId xmlns:p14="http://schemas.microsoft.com/office/powerpoint/2010/main" val="29374052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Federalists:</a:t>
            </a:r>
            <a:endParaRPr lang="en-US" dirty="0"/>
          </a:p>
        </p:txBody>
      </p:sp>
      <p:sp>
        <p:nvSpPr>
          <p:cNvPr id="3" name="Content Placeholder 2"/>
          <p:cNvSpPr>
            <a:spLocks noGrp="1"/>
          </p:cNvSpPr>
          <p:nvPr>
            <p:ph idx="1"/>
          </p:nvPr>
        </p:nvSpPr>
        <p:spPr>
          <a:xfrm>
            <a:off x="838200" y="1825625"/>
            <a:ext cx="10941424" cy="4351338"/>
          </a:xfrm>
        </p:spPr>
        <p:txBody>
          <a:bodyPr/>
          <a:lstStyle/>
          <a:p>
            <a:pPr lvl="0">
              <a:buFont typeface="Century Gothic" panose="020B0502020202020204" pitchFamily="34" charset="0"/>
              <a:buChar char="-"/>
            </a:pPr>
            <a:r>
              <a:rPr lang="en-US" dirty="0"/>
              <a:t>Supported the new Constitution.</a:t>
            </a:r>
          </a:p>
          <a:p>
            <a:pPr lvl="0">
              <a:buFont typeface="Century Gothic" panose="020B0502020202020204" pitchFamily="34" charset="0"/>
              <a:buChar char="-"/>
            </a:pPr>
            <a:r>
              <a:rPr lang="en-US" dirty="0"/>
              <a:t>Argued that a much stronger central (federal) government was needed to preserve (keep) the United States.</a:t>
            </a:r>
          </a:p>
          <a:p>
            <a:pPr lvl="0">
              <a:buFont typeface="Century Gothic" panose="020B0502020202020204" pitchFamily="34" charset="0"/>
              <a:buChar char="-"/>
            </a:pPr>
            <a:r>
              <a:rPr lang="en-US" dirty="0"/>
              <a:t>Believed the U.S. would not survive under the Articles of Confederation.</a:t>
            </a:r>
          </a:p>
          <a:p>
            <a:pPr lvl="0">
              <a:buFont typeface="Century Gothic" panose="020B0502020202020204" pitchFamily="34" charset="0"/>
              <a:buChar char="-"/>
            </a:pPr>
            <a:r>
              <a:rPr lang="en-US" dirty="0"/>
              <a:t>Federalist Papers = a series of essays written in favor of the Constitution that were printed around the country.  </a:t>
            </a:r>
          </a:p>
          <a:p>
            <a:pPr lvl="0">
              <a:buFont typeface="Century Gothic" panose="020B0502020202020204" pitchFamily="34" charset="0"/>
              <a:buChar char="-"/>
            </a:pPr>
            <a:r>
              <a:rPr lang="en-US" dirty="0"/>
              <a:t>Federalists papers were written by James Madison, Alexander Hamilton, and John Jay**</a:t>
            </a:r>
          </a:p>
          <a:p>
            <a:endParaRPr lang="en-US" dirty="0"/>
          </a:p>
        </p:txBody>
      </p:sp>
    </p:spTree>
    <p:extLst>
      <p:ext uri="{BB962C8B-B14F-4D97-AF65-F5344CB8AC3E}">
        <p14:creationId xmlns:p14="http://schemas.microsoft.com/office/powerpoint/2010/main" val="36471715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Grp="1" noChangeArrowheads="1"/>
          </p:cNvSpPr>
          <p:nvPr>
            <p:ph type="title"/>
          </p:nvPr>
        </p:nvSpPr>
        <p:spPr>
          <a:xfrm>
            <a:off x="1524000" y="155986"/>
            <a:ext cx="9144000" cy="60242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dirty="0"/>
              <a:t>America After the Treaty of Paris of 1783</a:t>
            </a:r>
          </a:p>
        </p:txBody>
      </p:sp>
      <p:sp>
        <p:nvSpPr>
          <p:cNvPr id="286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4113F0-66B5-49D3-A7F1-380CABDC664E}" type="slidenum">
              <a:rPr lang="en-GB" altLang="en-US" smtClean="0">
                <a:solidFill>
                  <a:srgbClr val="BCBCBC"/>
                </a:solidFill>
                <a:latin typeface="Book Antiqua" panose="02040602050305030304" pitchFamily="18" charset="0"/>
              </a:rPr>
              <a:pPr/>
              <a:t>2</a:t>
            </a:fld>
            <a:endParaRPr lang="en-GB" altLang="en-US" smtClean="0">
              <a:solidFill>
                <a:srgbClr val="BCBCBC"/>
              </a:solidFill>
              <a:latin typeface="Book Antiqua" panose="02040602050305030304" pitchFamily="18"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l="4948" r="4948"/>
          <a:stretch>
            <a:fillRect/>
          </a:stretch>
        </p:blipFill>
        <p:spPr bwMode="auto">
          <a:xfrm>
            <a:off x="1828800" y="9144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3173034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mrworshamsushistory.wikispaces.com/file/view/Federalists_&amp;_Antifederalists_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12" y="0"/>
            <a:ext cx="91396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299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regentsprep.org/regents/ushisgov/themes/government/feds_antifed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318" y="80682"/>
            <a:ext cx="7185588" cy="67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155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dirty="0"/>
              <a:t>The Constitution Was </a:t>
            </a:r>
            <a:r>
              <a:rPr lang="en-US" dirty="0" smtClean="0"/>
              <a:t>Ratified (1789):</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11 of 13 states’ delegates ratified the Constitution.</a:t>
            </a:r>
          </a:p>
          <a:p>
            <a:pPr lvl="0">
              <a:buFont typeface="Century Gothic" panose="020B0502020202020204" pitchFamily="34" charset="0"/>
              <a:buChar char="-"/>
            </a:pPr>
            <a:r>
              <a:rPr lang="en-US" dirty="0"/>
              <a:t>The delegates had to get approval from their states’ legislature</a:t>
            </a:r>
            <a:r>
              <a:rPr lang="en-US" dirty="0" smtClean="0"/>
              <a:t>.</a:t>
            </a:r>
          </a:p>
          <a:p>
            <a:pPr lvl="0">
              <a:buFont typeface="Century Gothic" panose="020B0502020202020204" pitchFamily="34" charset="0"/>
              <a:buChar char="-"/>
            </a:pPr>
            <a:r>
              <a:rPr lang="en-US" dirty="0" smtClean="0"/>
              <a:t>The Preamble (Introduction) clearly states where the power to govern came from; “We The People…”</a:t>
            </a:r>
            <a:endParaRPr lang="en-US" dirty="0"/>
          </a:p>
          <a:p>
            <a:pPr marL="0" indent="0">
              <a:buNone/>
            </a:pPr>
            <a:r>
              <a:rPr lang="en-US" u="sng" dirty="0"/>
              <a:t>Results</a:t>
            </a:r>
            <a:r>
              <a:rPr lang="en-US" dirty="0"/>
              <a:t>:</a:t>
            </a:r>
          </a:p>
          <a:p>
            <a:pPr>
              <a:buFont typeface="Wingdings" panose="05000000000000000000" pitchFamily="2" charset="2"/>
              <a:buChar char="Ø"/>
            </a:pPr>
            <a:r>
              <a:rPr lang="en-US" dirty="0"/>
              <a:t>It took almost 2 ½ years for all 13 states to ratify the Constitution. </a:t>
            </a:r>
          </a:p>
          <a:p>
            <a:pPr>
              <a:buFont typeface="Wingdings" panose="05000000000000000000" pitchFamily="2" charset="2"/>
              <a:buChar char="Ø"/>
            </a:pPr>
            <a:r>
              <a:rPr lang="en-US" dirty="0"/>
              <a:t>Many delegates believed that a bill of rights needed to be added to the Constitution to protect individual rights, liberties, and freedoms. </a:t>
            </a:r>
          </a:p>
          <a:p>
            <a:endParaRPr lang="en-US" dirty="0"/>
          </a:p>
        </p:txBody>
      </p:sp>
    </p:spTree>
    <p:extLst>
      <p:ext uri="{BB962C8B-B14F-4D97-AF65-F5344CB8AC3E}">
        <p14:creationId xmlns:p14="http://schemas.microsoft.com/office/powerpoint/2010/main" val="6465973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pPr eaLnBrk="1" hangingPunct="1"/>
            <a:r>
              <a:rPr lang="en-US" altLang="en-US" smtClean="0"/>
              <a:t>Growth of Early America</a:t>
            </a:r>
          </a:p>
        </p:txBody>
      </p:sp>
      <p:sp>
        <p:nvSpPr>
          <p:cNvPr id="5" name="Content Placeholder 4"/>
          <p:cNvSpPr>
            <a:spLocks noGrp="1"/>
          </p:cNvSpPr>
          <p:nvPr>
            <p:ph idx="1"/>
          </p:nvPr>
        </p:nvSpPr>
        <p:spPr/>
        <p:txBody>
          <a:bodyPr rtlCol="0">
            <a:normAutofit/>
          </a:bodyPr>
          <a:lstStyle/>
          <a:p>
            <a:pPr>
              <a:defRPr/>
            </a:pPr>
            <a:r>
              <a:rPr lang="en-US" dirty="0" smtClean="0"/>
              <a:t>Population was doubling about every 25 years.  First census in 1790- 4 million Americans</a:t>
            </a:r>
          </a:p>
          <a:p>
            <a:pPr>
              <a:defRPr/>
            </a:pPr>
            <a:r>
              <a:rPr lang="en-US" dirty="0" smtClean="0"/>
              <a:t>90% rural population</a:t>
            </a:r>
          </a:p>
          <a:p>
            <a:pPr>
              <a:defRPr/>
            </a:pPr>
            <a:r>
              <a:rPr lang="en-US" dirty="0" smtClean="0"/>
              <a:t>Vermont, Kentucky, Tennessee, and Ohio would be added as states within the first fourteen years of the new government</a:t>
            </a:r>
          </a:p>
          <a:p>
            <a:pPr marL="0" indent="0">
              <a:buNone/>
              <a:defRPr/>
            </a:pPr>
            <a:endParaRPr lang="en-US" dirty="0" smtClean="0"/>
          </a:p>
        </p:txBody>
      </p:sp>
    </p:spTree>
    <p:extLst>
      <p:ext uri="{BB962C8B-B14F-4D97-AF65-F5344CB8AC3E}">
        <p14:creationId xmlns:p14="http://schemas.microsoft.com/office/powerpoint/2010/main" val="28463996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The First President</a:t>
            </a:r>
          </a:p>
        </p:txBody>
      </p:sp>
      <p:sp>
        <p:nvSpPr>
          <p:cNvPr id="3" name="Content Placeholder 2"/>
          <p:cNvSpPr>
            <a:spLocks noGrp="1"/>
          </p:cNvSpPr>
          <p:nvPr>
            <p:ph idx="1"/>
          </p:nvPr>
        </p:nvSpPr>
        <p:spPr/>
        <p:txBody>
          <a:bodyPr rtlCol="0">
            <a:normAutofit/>
          </a:bodyPr>
          <a:lstStyle/>
          <a:p>
            <a:pPr>
              <a:defRPr/>
            </a:pPr>
            <a:r>
              <a:rPr lang="en-US" dirty="0"/>
              <a:t>Washington unanimously elected as president in 1789 by the Electoral College</a:t>
            </a:r>
          </a:p>
          <a:p>
            <a:pPr>
              <a:defRPr/>
            </a:pPr>
            <a:r>
              <a:rPr lang="en-US" dirty="0"/>
              <a:t>First capital of the U.S. was in New York City</a:t>
            </a:r>
          </a:p>
          <a:p>
            <a:pPr>
              <a:defRPr/>
            </a:pPr>
            <a:r>
              <a:rPr lang="en-US" dirty="0"/>
              <a:t>Establishment of the cabinet</a:t>
            </a:r>
          </a:p>
          <a:p>
            <a:pPr lvl="1">
              <a:defRPr/>
            </a:pPr>
            <a:r>
              <a:rPr lang="en-US" dirty="0"/>
              <a:t>No mention of a presidential cabinet in the </a:t>
            </a:r>
          </a:p>
          <a:p>
            <a:pPr marL="457200" lvl="1" indent="0">
              <a:buNone/>
              <a:defRPr/>
            </a:pPr>
            <a:r>
              <a:rPr lang="en-US" dirty="0"/>
              <a:t>     Constitution,  but it became necessary.</a:t>
            </a:r>
          </a:p>
          <a:p>
            <a:pPr lvl="1">
              <a:defRPr/>
            </a:pPr>
            <a:r>
              <a:rPr lang="en-US" dirty="0"/>
              <a:t>Secretary of State- Thomas Jefferson</a:t>
            </a:r>
          </a:p>
          <a:p>
            <a:pPr lvl="1">
              <a:defRPr/>
            </a:pPr>
            <a:r>
              <a:rPr lang="en-US" dirty="0"/>
              <a:t>Secretary of Treasury- Alexander Hamilton</a:t>
            </a:r>
          </a:p>
          <a:p>
            <a:pPr lvl="1">
              <a:defRPr/>
            </a:pPr>
            <a:r>
              <a:rPr lang="en-US" dirty="0"/>
              <a:t>Secretary of War- Henry Knox</a:t>
            </a:r>
          </a:p>
          <a:p>
            <a:pPr marL="457200" lvl="1" indent="0">
              <a:buNone/>
              <a:defRPr/>
            </a:pPr>
            <a:endParaRPr lang="en-US" dirty="0" smtClean="0"/>
          </a:p>
        </p:txBody>
      </p:sp>
      <p:pic>
        <p:nvPicPr>
          <p:cNvPr id="3076" name="Picture 3" descr="gwash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352800"/>
            <a:ext cx="1982788"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Box 1"/>
          <p:cNvSpPr txBox="1">
            <a:spLocks noChangeArrowheads="1"/>
          </p:cNvSpPr>
          <p:nvPr/>
        </p:nvSpPr>
        <p:spPr bwMode="auto">
          <a:xfrm>
            <a:off x="2286000" y="5657850"/>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solidFill>
                  <a:schemeClr val="hlink"/>
                </a:solidFill>
                <a:latin typeface="Times New Roman" panose="02020603050405020304" pitchFamily="18" charset="0"/>
              </a:rPr>
              <a:t>“I go to the chair of government with feelings not unlike those of a culprit who is going to the place of his execution.”</a:t>
            </a:r>
          </a:p>
          <a:p>
            <a:pPr algn="ctr" eaLnBrk="1" hangingPunct="1">
              <a:spcBef>
                <a:spcPct val="0"/>
              </a:spcBef>
              <a:buFontTx/>
              <a:buNone/>
            </a:pPr>
            <a:r>
              <a:rPr lang="en-US" altLang="en-US" sz="1800" b="1">
                <a:solidFill>
                  <a:schemeClr val="hlink"/>
                </a:solidFill>
                <a:latin typeface="Times New Roman" panose="02020603050405020304" pitchFamily="18" charset="0"/>
              </a:rPr>
              <a:t>~ George Washington ~</a:t>
            </a:r>
          </a:p>
        </p:txBody>
      </p:sp>
    </p:spTree>
    <p:extLst>
      <p:ext uri="{BB962C8B-B14F-4D97-AF65-F5344CB8AC3E}">
        <p14:creationId xmlns:p14="http://schemas.microsoft.com/office/powerpoint/2010/main" val="19367844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Influence of Alexander Hamilton</a:t>
            </a:r>
          </a:p>
        </p:txBody>
      </p:sp>
      <p:sp>
        <p:nvSpPr>
          <p:cNvPr id="3" name="Content Placeholder 2"/>
          <p:cNvSpPr>
            <a:spLocks noGrp="1"/>
          </p:cNvSpPr>
          <p:nvPr>
            <p:ph idx="1"/>
          </p:nvPr>
        </p:nvSpPr>
        <p:spPr/>
        <p:txBody>
          <a:bodyPr rtlCol="0">
            <a:normAutofit/>
          </a:bodyPr>
          <a:lstStyle/>
          <a:p>
            <a:pPr>
              <a:defRPr/>
            </a:pPr>
            <a:r>
              <a:rPr lang="en-US" dirty="0" smtClean="0"/>
              <a:t>Economic goal was to correct the problems under the Articles of Confederation</a:t>
            </a:r>
          </a:p>
          <a:p>
            <a:pPr>
              <a:defRPr/>
            </a:pPr>
            <a:r>
              <a:rPr lang="en-US" dirty="0" smtClean="0"/>
              <a:t>Objective was to improve the national credit</a:t>
            </a:r>
          </a:p>
          <a:p>
            <a:pPr lvl="1">
              <a:defRPr/>
            </a:pPr>
            <a:r>
              <a:rPr lang="en-US" dirty="0" smtClean="0"/>
              <a:t>Encouraged Congress to pay off its debts at face value plus interest, and take on the debts of the states (54 million national, 21.5 million states)</a:t>
            </a:r>
          </a:p>
          <a:p>
            <a:pPr lvl="1">
              <a:defRPr/>
            </a:pPr>
            <a:r>
              <a:rPr lang="en-US" dirty="0" smtClean="0"/>
              <a:t>States with heavy debts liked the idea, states with small debts didn’t</a:t>
            </a:r>
          </a:p>
          <a:p>
            <a:pPr lvl="1">
              <a:defRPr/>
            </a:pPr>
            <a:r>
              <a:rPr lang="en-US" dirty="0" smtClean="0"/>
              <a:t>Compromise was for federal government to assume state debts, and the District of Columbia would be located on the Potomac River between Virginia and Maryland</a:t>
            </a:r>
          </a:p>
          <a:p>
            <a:pPr lvl="1">
              <a:defRPr/>
            </a:pPr>
            <a:endParaRPr lang="en-US" dirty="0" smtClean="0"/>
          </a:p>
        </p:txBody>
      </p:sp>
    </p:spTree>
    <p:extLst>
      <p:ext uri="{BB962C8B-B14F-4D97-AF65-F5344CB8AC3E}">
        <p14:creationId xmlns:p14="http://schemas.microsoft.com/office/powerpoint/2010/main" val="2702309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68500" y="214313"/>
            <a:ext cx="8229600" cy="1143000"/>
          </a:xfrm>
        </p:spPr>
        <p:txBody>
          <a:bodyPr/>
          <a:lstStyle/>
          <a:p>
            <a:pPr eaLnBrk="1" hangingPunct="1"/>
            <a:r>
              <a:rPr lang="en-US" altLang="en-US" smtClean="0"/>
              <a:t>Financing the Debt</a:t>
            </a:r>
          </a:p>
        </p:txBody>
      </p:sp>
      <p:sp>
        <p:nvSpPr>
          <p:cNvPr id="6147" name="Content Placeholder 2"/>
          <p:cNvSpPr>
            <a:spLocks noGrp="1"/>
          </p:cNvSpPr>
          <p:nvPr>
            <p:ph idx="1"/>
          </p:nvPr>
        </p:nvSpPr>
        <p:spPr>
          <a:xfrm>
            <a:off x="1968500" y="1328738"/>
            <a:ext cx="8229600" cy="4525962"/>
          </a:xfrm>
        </p:spPr>
        <p:txBody>
          <a:bodyPr/>
          <a:lstStyle/>
          <a:p>
            <a:pPr eaLnBrk="1" hangingPunct="1"/>
            <a:r>
              <a:rPr lang="en-US" altLang="en-US" smtClean="0"/>
              <a:t>Hamilton convinced Congress to pay the nation’s debt, but how do you do this?  Plus you have to pay for the cost of running gov’t</a:t>
            </a:r>
          </a:p>
          <a:p>
            <a:pPr lvl="1" eaLnBrk="1" hangingPunct="1"/>
            <a:r>
              <a:rPr lang="en-US" altLang="en-US" smtClean="0"/>
              <a:t>Low tariff on imports to raise revenue and protect infant industries</a:t>
            </a:r>
          </a:p>
          <a:p>
            <a:pPr lvl="1" eaLnBrk="1" hangingPunct="1"/>
            <a:r>
              <a:rPr lang="en-US" altLang="en-US" smtClean="0"/>
              <a:t>Excise tax on some domestic items, most notably whiskey (7 cents per gallon)</a:t>
            </a:r>
          </a:p>
          <a:p>
            <a:pPr lvl="1" eaLnBrk="1" hangingPunct="1"/>
            <a:endParaRPr lang="en-US" altLang="en-US" smtClean="0"/>
          </a:p>
        </p:txBody>
      </p:sp>
      <p:grpSp>
        <p:nvGrpSpPr>
          <p:cNvPr id="6148" name="Group 29"/>
          <p:cNvGrpSpPr>
            <a:grpSpLocks/>
          </p:cNvGrpSpPr>
          <p:nvPr/>
        </p:nvGrpSpPr>
        <p:grpSpPr bwMode="auto">
          <a:xfrm>
            <a:off x="1785939" y="341313"/>
            <a:ext cx="8181975" cy="1801812"/>
            <a:chOff x="261937" y="341312"/>
            <a:chExt cx="8182591" cy="1801814"/>
          </a:xfrm>
        </p:grpSpPr>
        <p:sp>
          <p:nvSpPr>
            <p:cNvPr id="2" name="SMARTInkAnnotation0"/>
            <p:cNvSpPr/>
            <p:nvPr/>
          </p:nvSpPr>
          <p:spPr>
            <a:xfrm>
              <a:off x="444513" y="341312"/>
              <a:ext cx="254019" cy="444500"/>
            </a:xfrm>
            <a:custGeom>
              <a:avLst/>
              <a:gdLst/>
              <a:ahLst/>
              <a:cxnLst/>
              <a:rect l="0" t="0" r="0" b="0"/>
              <a:pathLst>
                <a:path w="253678" h="444348">
                  <a:moveTo>
                    <a:pt x="23521" y="23813"/>
                  </a:moveTo>
                  <a:lnTo>
                    <a:pt x="7157" y="170052"/>
                  </a:lnTo>
                  <a:lnTo>
                    <a:pt x="4674" y="198917"/>
                  </a:lnTo>
                  <a:lnTo>
                    <a:pt x="3019" y="222570"/>
                  </a:lnTo>
                  <a:lnTo>
                    <a:pt x="1180" y="260610"/>
                  </a:lnTo>
                  <a:lnTo>
                    <a:pt x="145" y="304466"/>
                  </a:lnTo>
                  <a:lnTo>
                    <a:pt x="0" y="316748"/>
                  </a:lnTo>
                  <a:lnTo>
                    <a:pt x="785" y="327582"/>
                  </a:lnTo>
                  <a:lnTo>
                    <a:pt x="2190" y="337451"/>
                  </a:lnTo>
                  <a:lnTo>
                    <a:pt x="4009" y="346676"/>
                  </a:lnTo>
                  <a:lnTo>
                    <a:pt x="6103" y="355471"/>
                  </a:lnTo>
                  <a:lnTo>
                    <a:pt x="8382" y="363981"/>
                  </a:lnTo>
                  <a:lnTo>
                    <a:pt x="10782" y="372300"/>
                  </a:lnTo>
                  <a:lnTo>
                    <a:pt x="14147" y="380492"/>
                  </a:lnTo>
                  <a:lnTo>
                    <a:pt x="18154" y="388599"/>
                  </a:lnTo>
                  <a:lnTo>
                    <a:pt x="26427" y="403780"/>
                  </a:lnTo>
                  <a:lnTo>
                    <a:pt x="33045" y="416407"/>
                  </a:lnTo>
                  <a:lnTo>
                    <a:pt x="36926" y="421362"/>
                  </a:lnTo>
                  <a:lnTo>
                    <a:pt x="41277" y="425547"/>
                  </a:lnTo>
                  <a:lnTo>
                    <a:pt x="45942" y="429219"/>
                  </a:lnTo>
                  <a:lnTo>
                    <a:pt x="50816" y="432549"/>
                  </a:lnTo>
                  <a:lnTo>
                    <a:pt x="55829" y="435651"/>
                  </a:lnTo>
                  <a:lnTo>
                    <a:pt x="60935" y="438601"/>
                  </a:lnTo>
                  <a:lnTo>
                    <a:pt x="65221" y="440567"/>
                  </a:lnTo>
                  <a:lnTo>
                    <a:pt x="72334" y="442752"/>
                  </a:lnTo>
                  <a:lnTo>
                    <a:pt x="76348" y="443335"/>
                  </a:lnTo>
                  <a:lnTo>
                    <a:pt x="80788" y="443724"/>
                  </a:lnTo>
                  <a:lnTo>
                    <a:pt x="85512" y="443982"/>
                  </a:lnTo>
                  <a:lnTo>
                    <a:pt x="95464" y="444270"/>
                  </a:lnTo>
                  <a:lnTo>
                    <a:pt x="100587" y="444347"/>
                  </a:lnTo>
                  <a:lnTo>
                    <a:pt x="105767" y="443516"/>
                  </a:lnTo>
                  <a:lnTo>
                    <a:pt x="110984" y="442080"/>
                  </a:lnTo>
                  <a:lnTo>
                    <a:pt x="116225" y="440241"/>
                  </a:lnTo>
                  <a:lnTo>
                    <a:pt x="121484" y="438133"/>
                  </a:lnTo>
                  <a:lnTo>
                    <a:pt x="126753" y="435846"/>
                  </a:lnTo>
                  <a:lnTo>
                    <a:pt x="132030" y="433439"/>
                  </a:lnTo>
                  <a:lnTo>
                    <a:pt x="136430" y="430953"/>
                  </a:lnTo>
                  <a:lnTo>
                    <a:pt x="143671" y="425838"/>
                  </a:lnTo>
                  <a:lnTo>
                    <a:pt x="147718" y="422357"/>
                  </a:lnTo>
                  <a:lnTo>
                    <a:pt x="152180" y="418273"/>
                  </a:lnTo>
                  <a:lnTo>
                    <a:pt x="156919" y="413786"/>
                  </a:lnTo>
                  <a:lnTo>
                    <a:pt x="161842" y="408149"/>
                  </a:lnTo>
                  <a:lnTo>
                    <a:pt x="166888" y="401746"/>
                  </a:lnTo>
                  <a:lnTo>
                    <a:pt x="172016" y="394831"/>
                  </a:lnTo>
                  <a:lnTo>
                    <a:pt x="182417" y="380092"/>
                  </a:lnTo>
                  <a:lnTo>
                    <a:pt x="187660" y="372457"/>
                  </a:lnTo>
                  <a:lnTo>
                    <a:pt x="192037" y="364722"/>
                  </a:lnTo>
                  <a:lnTo>
                    <a:pt x="195838" y="356919"/>
                  </a:lnTo>
                  <a:lnTo>
                    <a:pt x="199253" y="349071"/>
                  </a:lnTo>
                  <a:lnTo>
                    <a:pt x="203294" y="341193"/>
                  </a:lnTo>
                  <a:lnTo>
                    <a:pt x="207752" y="333296"/>
                  </a:lnTo>
                  <a:lnTo>
                    <a:pt x="212488" y="325385"/>
                  </a:lnTo>
                  <a:lnTo>
                    <a:pt x="216526" y="316583"/>
                  </a:lnTo>
                  <a:lnTo>
                    <a:pt x="220101" y="307188"/>
                  </a:lnTo>
                  <a:lnTo>
                    <a:pt x="240371" y="246388"/>
                  </a:lnTo>
                  <a:lnTo>
                    <a:pt x="243371" y="232685"/>
                  </a:lnTo>
                  <a:lnTo>
                    <a:pt x="245587" y="219832"/>
                  </a:lnTo>
                  <a:lnTo>
                    <a:pt x="247412" y="212701"/>
                  </a:lnTo>
                  <a:lnTo>
                    <a:pt x="249511" y="205301"/>
                  </a:lnTo>
                  <a:lnTo>
                    <a:pt x="250910" y="197721"/>
                  </a:lnTo>
                  <a:lnTo>
                    <a:pt x="251843" y="190023"/>
                  </a:lnTo>
                  <a:lnTo>
                    <a:pt x="252465" y="182245"/>
                  </a:lnTo>
                  <a:lnTo>
                    <a:pt x="252880" y="174413"/>
                  </a:lnTo>
                  <a:lnTo>
                    <a:pt x="253340" y="158656"/>
                  </a:lnTo>
                  <a:lnTo>
                    <a:pt x="253677" y="111117"/>
                  </a:lnTo>
                  <a:lnTo>
                    <a:pt x="251343" y="97599"/>
                  </a:lnTo>
                  <a:lnTo>
                    <a:pt x="248248" y="84829"/>
                  </a:lnTo>
                  <a:lnTo>
                    <a:pt x="247422" y="77719"/>
                  </a:lnTo>
                  <a:lnTo>
                    <a:pt x="246872" y="70334"/>
                  </a:lnTo>
                  <a:lnTo>
                    <a:pt x="246261" y="57424"/>
                  </a:lnTo>
                  <a:lnTo>
                    <a:pt x="245107" y="45807"/>
                  </a:lnTo>
                  <a:lnTo>
                    <a:pt x="240381" y="30232"/>
                  </a:lnTo>
                  <a:lnTo>
                    <a:pt x="237707" y="18757"/>
                  </a:lnTo>
                  <a:lnTo>
                    <a:pt x="235985" y="14269"/>
                  </a:lnTo>
                  <a:lnTo>
                    <a:pt x="22989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 name="SMARTInkAnnotation1"/>
            <p:cNvSpPr/>
            <p:nvPr/>
          </p:nvSpPr>
          <p:spPr>
            <a:xfrm>
              <a:off x="857294" y="714374"/>
              <a:ext cx="0" cy="7938"/>
            </a:xfrm>
            <a:custGeom>
              <a:avLst/>
              <a:gdLst/>
              <a:ahLst/>
              <a:cxnLst/>
              <a:rect l="0" t="0" r="0" b="0"/>
              <a:pathLst>
                <a:path w="1" h="7939">
                  <a:moveTo>
                    <a:pt x="0" y="7938"/>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SMARTInkAnnotation2"/>
            <p:cNvSpPr/>
            <p:nvPr/>
          </p:nvSpPr>
          <p:spPr>
            <a:xfrm>
              <a:off x="939850" y="388937"/>
              <a:ext cx="382617" cy="403225"/>
            </a:xfrm>
            <a:custGeom>
              <a:avLst/>
              <a:gdLst/>
              <a:ahLst/>
              <a:cxnLst/>
              <a:rect l="0" t="0" r="0" b="0"/>
              <a:pathLst>
                <a:path w="383064" h="403106">
                  <a:moveTo>
                    <a:pt x="338627" y="0"/>
                  </a:moveTo>
                  <a:lnTo>
                    <a:pt x="306300" y="0"/>
                  </a:lnTo>
                  <a:lnTo>
                    <a:pt x="300318" y="1764"/>
                  </a:lnTo>
                  <a:lnTo>
                    <a:pt x="292803" y="4704"/>
                  </a:lnTo>
                  <a:lnTo>
                    <a:pt x="284265" y="8428"/>
                  </a:lnTo>
                  <a:lnTo>
                    <a:pt x="273281" y="12674"/>
                  </a:lnTo>
                  <a:lnTo>
                    <a:pt x="246966" y="22096"/>
                  </a:lnTo>
                  <a:lnTo>
                    <a:pt x="232540" y="27960"/>
                  </a:lnTo>
                  <a:lnTo>
                    <a:pt x="217632" y="34515"/>
                  </a:lnTo>
                  <a:lnTo>
                    <a:pt x="186073" y="48854"/>
                  </a:lnTo>
                  <a:lnTo>
                    <a:pt x="151469" y="64047"/>
                  </a:lnTo>
                  <a:lnTo>
                    <a:pt x="134479" y="72684"/>
                  </a:lnTo>
                  <a:lnTo>
                    <a:pt x="117862" y="81970"/>
                  </a:lnTo>
                  <a:lnTo>
                    <a:pt x="57383" y="118008"/>
                  </a:lnTo>
                  <a:lnTo>
                    <a:pt x="44416" y="125415"/>
                  </a:lnTo>
                  <a:lnTo>
                    <a:pt x="20600" y="138349"/>
                  </a:lnTo>
                  <a:lnTo>
                    <a:pt x="11956" y="144268"/>
                  </a:lnTo>
                  <a:lnTo>
                    <a:pt x="0" y="155547"/>
                  </a:lnTo>
                  <a:lnTo>
                    <a:pt x="13216" y="161025"/>
                  </a:lnTo>
                  <a:lnTo>
                    <a:pt x="38783" y="166440"/>
                  </a:lnTo>
                  <a:lnTo>
                    <a:pt x="237971" y="198225"/>
                  </a:lnTo>
                  <a:lnTo>
                    <a:pt x="295225" y="208979"/>
                  </a:lnTo>
                  <a:lnTo>
                    <a:pt x="307929" y="212521"/>
                  </a:lnTo>
                  <a:lnTo>
                    <a:pt x="319925" y="216646"/>
                  </a:lnTo>
                  <a:lnTo>
                    <a:pt x="331450" y="221160"/>
                  </a:lnTo>
                  <a:lnTo>
                    <a:pt x="340898" y="225933"/>
                  </a:lnTo>
                  <a:lnTo>
                    <a:pt x="348960" y="230879"/>
                  </a:lnTo>
                  <a:lnTo>
                    <a:pt x="356099" y="235940"/>
                  </a:lnTo>
                  <a:lnTo>
                    <a:pt x="362622" y="241079"/>
                  </a:lnTo>
                  <a:lnTo>
                    <a:pt x="374574" y="251491"/>
                  </a:lnTo>
                  <a:lnTo>
                    <a:pt x="378466" y="256737"/>
                  </a:lnTo>
                  <a:lnTo>
                    <a:pt x="382791" y="267270"/>
                  </a:lnTo>
                  <a:lnTo>
                    <a:pt x="383063" y="273430"/>
                  </a:lnTo>
                  <a:lnTo>
                    <a:pt x="382362" y="280183"/>
                  </a:lnTo>
                  <a:lnTo>
                    <a:pt x="381012" y="287330"/>
                  </a:lnTo>
                  <a:lnTo>
                    <a:pt x="377467" y="293859"/>
                  </a:lnTo>
                  <a:lnTo>
                    <a:pt x="366472" y="305817"/>
                  </a:lnTo>
                  <a:lnTo>
                    <a:pt x="358954" y="312358"/>
                  </a:lnTo>
                  <a:lnTo>
                    <a:pt x="350415" y="319364"/>
                  </a:lnTo>
                  <a:lnTo>
                    <a:pt x="341194" y="326680"/>
                  </a:lnTo>
                  <a:lnTo>
                    <a:pt x="330636" y="333322"/>
                  </a:lnTo>
                  <a:lnTo>
                    <a:pt x="319189" y="339513"/>
                  </a:lnTo>
                  <a:lnTo>
                    <a:pt x="307147" y="345405"/>
                  </a:lnTo>
                  <a:lnTo>
                    <a:pt x="293828" y="351096"/>
                  </a:lnTo>
                  <a:lnTo>
                    <a:pt x="279657" y="356655"/>
                  </a:lnTo>
                  <a:lnTo>
                    <a:pt x="249799" y="367534"/>
                  </a:lnTo>
                  <a:lnTo>
                    <a:pt x="218891" y="378249"/>
                  </a:lnTo>
                  <a:lnTo>
                    <a:pt x="205004" y="382694"/>
                  </a:lnTo>
                  <a:lnTo>
                    <a:pt x="180167" y="389985"/>
                  </a:lnTo>
                  <a:lnTo>
                    <a:pt x="146351" y="399047"/>
                  </a:lnTo>
                  <a:lnTo>
                    <a:pt x="136359" y="400969"/>
                  </a:lnTo>
                  <a:lnTo>
                    <a:pt x="127052" y="402251"/>
                  </a:lnTo>
                  <a:lnTo>
                    <a:pt x="118202" y="403105"/>
                  </a:lnTo>
                  <a:lnTo>
                    <a:pt x="110538" y="402792"/>
                  </a:lnTo>
                  <a:lnTo>
                    <a:pt x="103665" y="401702"/>
                  </a:lnTo>
                  <a:lnTo>
                    <a:pt x="88387" y="397829"/>
                  </a:lnTo>
                  <a:lnTo>
                    <a:pt x="83946" y="394947"/>
                  </a:lnTo>
                  <a:lnTo>
                    <a:pt x="76689" y="3889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SMARTInkAnnotation3"/>
            <p:cNvSpPr/>
            <p:nvPr/>
          </p:nvSpPr>
          <p:spPr>
            <a:xfrm>
              <a:off x="1460589" y="754062"/>
              <a:ext cx="7939" cy="0"/>
            </a:xfrm>
            <a:custGeom>
              <a:avLst/>
              <a:gdLst/>
              <a:ahLst/>
              <a:cxnLst/>
              <a:rect l="0" t="0" r="0" b="0"/>
              <a:pathLst>
                <a:path w="7938" h="1">
                  <a:moveTo>
                    <a:pt x="7937"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SMARTInkAnnotation4"/>
            <p:cNvSpPr/>
            <p:nvPr/>
          </p:nvSpPr>
          <p:spPr>
            <a:xfrm>
              <a:off x="261937" y="928688"/>
              <a:ext cx="1635248" cy="55562"/>
            </a:xfrm>
            <a:custGeom>
              <a:avLst/>
              <a:gdLst/>
              <a:ahLst/>
              <a:cxnLst/>
              <a:rect l="0" t="0" r="0" b="0"/>
              <a:pathLst>
                <a:path w="1635126" h="54944">
                  <a:moveTo>
                    <a:pt x="0" y="39166"/>
                  </a:moveTo>
                  <a:lnTo>
                    <a:pt x="13669" y="46000"/>
                  </a:lnTo>
                  <a:lnTo>
                    <a:pt x="58127" y="47921"/>
                  </a:lnTo>
                  <a:lnTo>
                    <a:pt x="68738" y="49412"/>
                  </a:lnTo>
                  <a:lnTo>
                    <a:pt x="80221" y="51289"/>
                  </a:lnTo>
                  <a:lnTo>
                    <a:pt x="93168" y="52539"/>
                  </a:lnTo>
                  <a:lnTo>
                    <a:pt x="121665" y="53929"/>
                  </a:lnTo>
                  <a:lnTo>
                    <a:pt x="171673" y="54712"/>
                  </a:lnTo>
                  <a:lnTo>
                    <a:pt x="225589" y="54943"/>
                  </a:lnTo>
                  <a:lnTo>
                    <a:pt x="245643" y="54094"/>
                  </a:lnTo>
                  <a:lnTo>
                    <a:pt x="266950" y="52646"/>
                  </a:lnTo>
                  <a:lnTo>
                    <a:pt x="678556" y="19525"/>
                  </a:lnTo>
                  <a:lnTo>
                    <a:pt x="859558" y="8388"/>
                  </a:lnTo>
                  <a:lnTo>
                    <a:pt x="985276" y="3438"/>
                  </a:lnTo>
                  <a:lnTo>
                    <a:pt x="1126351" y="652"/>
                  </a:lnTo>
                  <a:lnTo>
                    <a:pt x="1210566" y="0"/>
                  </a:lnTo>
                  <a:lnTo>
                    <a:pt x="1250662" y="708"/>
                  </a:lnTo>
                  <a:lnTo>
                    <a:pt x="1328139" y="3847"/>
                  </a:lnTo>
                  <a:lnTo>
                    <a:pt x="1366086" y="6800"/>
                  </a:lnTo>
                  <a:lnTo>
                    <a:pt x="1403731" y="10533"/>
                  </a:lnTo>
                  <a:lnTo>
                    <a:pt x="1441175" y="14786"/>
                  </a:lnTo>
                  <a:lnTo>
                    <a:pt x="1474075" y="19385"/>
                  </a:lnTo>
                  <a:lnTo>
                    <a:pt x="1503946" y="24215"/>
                  </a:lnTo>
                  <a:lnTo>
                    <a:pt x="1635125" y="471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SMARTInkAnnotation5"/>
            <p:cNvSpPr/>
            <p:nvPr/>
          </p:nvSpPr>
          <p:spPr>
            <a:xfrm>
              <a:off x="7017258" y="396874"/>
              <a:ext cx="55567" cy="396875"/>
            </a:xfrm>
            <a:custGeom>
              <a:avLst/>
              <a:gdLst/>
              <a:ahLst/>
              <a:cxnLst/>
              <a:rect l="0" t="0" r="0" b="0"/>
              <a:pathLst>
                <a:path w="55564" h="396876">
                  <a:moveTo>
                    <a:pt x="55563" y="0"/>
                  </a:moveTo>
                  <a:lnTo>
                    <a:pt x="51350" y="4214"/>
                  </a:lnTo>
                  <a:lnTo>
                    <a:pt x="50108" y="7219"/>
                  </a:lnTo>
                  <a:lnTo>
                    <a:pt x="48728" y="15262"/>
                  </a:lnTo>
                  <a:lnTo>
                    <a:pt x="47952" y="25493"/>
                  </a:lnTo>
                  <a:lnTo>
                    <a:pt x="47771" y="36024"/>
                  </a:lnTo>
                  <a:lnTo>
                    <a:pt x="47653" y="68558"/>
                  </a:lnTo>
                  <a:lnTo>
                    <a:pt x="46762" y="79219"/>
                  </a:lnTo>
                  <a:lnTo>
                    <a:pt x="45287" y="90736"/>
                  </a:lnTo>
                  <a:lnTo>
                    <a:pt x="43420" y="102824"/>
                  </a:lnTo>
                  <a:lnTo>
                    <a:pt x="42176" y="114411"/>
                  </a:lnTo>
                  <a:lnTo>
                    <a:pt x="41347" y="125663"/>
                  </a:lnTo>
                  <a:lnTo>
                    <a:pt x="40794" y="136692"/>
                  </a:lnTo>
                  <a:lnTo>
                    <a:pt x="40180" y="158354"/>
                  </a:lnTo>
                  <a:lnTo>
                    <a:pt x="40015" y="169069"/>
                  </a:lnTo>
                  <a:lnTo>
                    <a:pt x="39023" y="179740"/>
                  </a:lnTo>
                  <a:lnTo>
                    <a:pt x="37481" y="190383"/>
                  </a:lnTo>
                  <a:lnTo>
                    <a:pt x="35571" y="201005"/>
                  </a:lnTo>
                  <a:lnTo>
                    <a:pt x="34297" y="211614"/>
                  </a:lnTo>
                  <a:lnTo>
                    <a:pt x="33449" y="222215"/>
                  </a:lnTo>
                  <a:lnTo>
                    <a:pt x="32883" y="232810"/>
                  </a:lnTo>
                  <a:lnTo>
                    <a:pt x="32254" y="253990"/>
                  </a:lnTo>
                  <a:lnTo>
                    <a:pt x="32086" y="264576"/>
                  </a:lnTo>
                  <a:lnTo>
                    <a:pt x="31091" y="275162"/>
                  </a:lnTo>
                  <a:lnTo>
                    <a:pt x="29548" y="285747"/>
                  </a:lnTo>
                  <a:lnTo>
                    <a:pt x="27637" y="296331"/>
                  </a:lnTo>
                  <a:lnTo>
                    <a:pt x="26361" y="306033"/>
                  </a:lnTo>
                  <a:lnTo>
                    <a:pt x="25512" y="315147"/>
                  </a:lnTo>
                  <a:lnTo>
                    <a:pt x="24945" y="323869"/>
                  </a:lnTo>
                  <a:lnTo>
                    <a:pt x="23686" y="332329"/>
                  </a:lnTo>
                  <a:lnTo>
                    <a:pt x="21965" y="340615"/>
                  </a:lnTo>
                  <a:lnTo>
                    <a:pt x="19935" y="348785"/>
                  </a:lnTo>
                  <a:lnTo>
                    <a:pt x="17700" y="355996"/>
                  </a:lnTo>
                  <a:lnTo>
                    <a:pt x="15328" y="362567"/>
                  </a:lnTo>
                  <a:lnTo>
                    <a:pt x="12865" y="368711"/>
                  </a:lnTo>
                  <a:lnTo>
                    <a:pt x="11222" y="373689"/>
                  </a:lnTo>
                  <a:lnTo>
                    <a:pt x="10128" y="377890"/>
                  </a:lnTo>
                  <a:lnTo>
                    <a:pt x="8587" y="388016"/>
                  </a:lnTo>
                  <a:lnTo>
                    <a:pt x="8370" y="390969"/>
                  </a:lnTo>
                  <a:lnTo>
                    <a:pt x="7344" y="392938"/>
                  </a:lnTo>
                  <a:lnTo>
                    <a:pt x="5779" y="394250"/>
                  </a:lnTo>
                  <a:lnTo>
                    <a:pt x="0" y="396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SMARTInkAnnotation6"/>
            <p:cNvSpPr/>
            <p:nvPr/>
          </p:nvSpPr>
          <p:spPr>
            <a:xfrm>
              <a:off x="7136330" y="357187"/>
              <a:ext cx="317524" cy="15875"/>
            </a:xfrm>
            <a:custGeom>
              <a:avLst/>
              <a:gdLst/>
              <a:ahLst/>
              <a:cxnLst/>
              <a:rect l="0" t="0" r="0" b="0"/>
              <a:pathLst>
                <a:path w="317501" h="15876">
                  <a:moveTo>
                    <a:pt x="0" y="0"/>
                  </a:moveTo>
                  <a:lnTo>
                    <a:pt x="221589" y="0"/>
                  </a:lnTo>
                  <a:lnTo>
                    <a:pt x="241212" y="882"/>
                  </a:lnTo>
                  <a:lnTo>
                    <a:pt x="257822" y="2352"/>
                  </a:lnTo>
                  <a:lnTo>
                    <a:pt x="272423" y="4214"/>
                  </a:lnTo>
                  <a:lnTo>
                    <a:pt x="283921" y="6337"/>
                  </a:lnTo>
                  <a:lnTo>
                    <a:pt x="293350" y="8635"/>
                  </a:lnTo>
                  <a:lnTo>
                    <a:pt x="317500" y="15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SMARTInkAnnotation7"/>
            <p:cNvSpPr/>
            <p:nvPr/>
          </p:nvSpPr>
          <p:spPr>
            <a:xfrm>
              <a:off x="7104577" y="547687"/>
              <a:ext cx="206391" cy="15875"/>
            </a:xfrm>
            <a:custGeom>
              <a:avLst/>
              <a:gdLst/>
              <a:ahLst/>
              <a:cxnLst/>
              <a:rect l="0" t="0" r="0" b="0"/>
              <a:pathLst>
                <a:path w="206376" h="15876">
                  <a:moveTo>
                    <a:pt x="0" y="0"/>
                  </a:moveTo>
                  <a:lnTo>
                    <a:pt x="8428" y="4214"/>
                  </a:lnTo>
                  <a:lnTo>
                    <a:pt x="11792" y="5455"/>
                  </a:lnTo>
                  <a:lnTo>
                    <a:pt x="14917" y="6283"/>
                  </a:lnTo>
                  <a:lnTo>
                    <a:pt x="17882" y="6835"/>
                  </a:lnTo>
                  <a:lnTo>
                    <a:pt x="22505" y="7202"/>
                  </a:lnTo>
                  <a:lnTo>
                    <a:pt x="28233" y="7448"/>
                  </a:lnTo>
                  <a:lnTo>
                    <a:pt x="44298" y="7720"/>
                  </a:lnTo>
                  <a:lnTo>
                    <a:pt x="112778" y="7909"/>
                  </a:lnTo>
                  <a:lnTo>
                    <a:pt x="129865" y="8801"/>
                  </a:lnTo>
                  <a:lnTo>
                    <a:pt x="148313" y="10277"/>
                  </a:lnTo>
                  <a:lnTo>
                    <a:pt x="206375" y="15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SMARTInkAnnotation8"/>
            <p:cNvSpPr/>
            <p:nvPr/>
          </p:nvSpPr>
          <p:spPr>
            <a:xfrm>
              <a:off x="7009320" y="749299"/>
              <a:ext cx="285772" cy="20638"/>
            </a:xfrm>
            <a:custGeom>
              <a:avLst/>
              <a:gdLst/>
              <a:ahLst/>
              <a:cxnLst/>
              <a:rect l="0" t="0" r="0" b="0"/>
              <a:pathLst>
                <a:path w="285751" h="20166">
                  <a:moveTo>
                    <a:pt x="0" y="20165"/>
                  </a:moveTo>
                  <a:lnTo>
                    <a:pt x="11047" y="20165"/>
                  </a:lnTo>
                  <a:lnTo>
                    <a:pt x="16184" y="19284"/>
                  </a:lnTo>
                  <a:lnTo>
                    <a:pt x="23136" y="17814"/>
                  </a:lnTo>
                  <a:lnTo>
                    <a:pt x="31299" y="15952"/>
                  </a:lnTo>
                  <a:lnTo>
                    <a:pt x="54480" y="11531"/>
                  </a:lnTo>
                  <a:lnTo>
                    <a:pt x="68070" y="9118"/>
                  </a:lnTo>
                  <a:lnTo>
                    <a:pt x="83304" y="7508"/>
                  </a:lnTo>
                  <a:lnTo>
                    <a:pt x="99633" y="6436"/>
                  </a:lnTo>
                  <a:lnTo>
                    <a:pt x="116693" y="5721"/>
                  </a:lnTo>
                  <a:lnTo>
                    <a:pt x="134240" y="4362"/>
                  </a:lnTo>
                  <a:lnTo>
                    <a:pt x="152111" y="2574"/>
                  </a:lnTo>
                  <a:lnTo>
                    <a:pt x="170199" y="500"/>
                  </a:lnTo>
                  <a:lnTo>
                    <a:pt x="187549" y="0"/>
                  </a:lnTo>
                  <a:lnTo>
                    <a:pt x="204408" y="548"/>
                  </a:lnTo>
                  <a:lnTo>
                    <a:pt x="220938" y="1796"/>
                  </a:lnTo>
                  <a:lnTo>
                    <a:pt x="235487" y="2627"/>
                  </a:lnTo>
                  <a:lnTo>
                    <a:pt x="285750" y="42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SMARTInkAnnotation9"/>
            <p:cNvSpPr/>
            <p:nvPr/>
          </p:nvSpPr>
          <p:spPr>
            <a:xfrm>
              <a:off x="7358596" y="654049"/>
              <a:ext cx="198452" cy="107950"/>
            </a:xfrm>
            <a:custGeom>
              <a:avLst/>
              <a:gdLst/>
              <a:ahLst/>
              <a:cxnLst/>
              <a:rect l="0" t="0" r="0" b="0"/>
              <a:pathLst>
                <a:path w="198054" h="107205">
                  <a:moveTo>
                    <a:pt x="23428" y="12104"/>
                  </a:moveTo>
                  <a:lnTo>
                    <a:pt x="9760" y="32606"/>
                  </a:lnTo>
                  <a:lnTo>
                    <a:pt x="8142" y="36356"/>
                  </a:lnTo>
                  <a:lnTo>
                    <a:pt x="6182" y="41501"/>
                  </a:lnTo>
                  <a:lnTo>
                    <a:pt x="3993" y="47577"/>
                  </a:lnTo>
                  <a:lnTo>
                    <a:pt x="2534" y="53391"/>
                  </a:lnTo>
                  <a:lnTo>
                    <a:pt x="1561" y="59032"/>
                  </a:lnTo>
                  <a:lnTo>
                    <a:pt x="913" y="64556"/>
                  </a:lnTo>
                  <a:lnTo>
                    <a:pt x="481" y="70002"/>
                  </a:lnTo>
                  <a:lnTo>
                    <a:pt x="192" y="75397"/>
                  </a:lnTo>
                  <a:lnTo>
                    <a:pt x="0" y="80758"/>
                  </a:lnTo>
                  <a:lnTo>
                    <a:pt x="754" y="85214"/>
                  </a:lnTo>
                  <a:lnTo>
                    <a:pt x="2138" y="89066"/>
                  </a:lnTo>
                  <a:lnTo>
                    <a:pt x="3943" y="92516"/>
                  </a:lnTo>
                  <a:lnTo>
                    <a:pt x="5147" y="95698"/>
                  </a:lnTo>
                  <a:lnTo>
                    <a:pt x="5949" y="98701"/>
                  </a:lnTo>
                  <a:lnTo>
                    <a:pt x="6484" y="101586"/>
                  </a:lnTo>
                  <a:lnTo>
                    <a:pt x="8604" y="103508"/>
                  </a:lnTo>
                  <a:lnTo>
                    <a:pt x="11782" y="104790"/>
                  </a:lnTo>
                  <a:lnTo>
                    <a:pt x="15664" y="105645"/>
                  </a:lnTo>
                  <a:lnTo>
                    <a:pt x="20015" y="106215"/>
                  </a:lnTo>
                  <a:lnTo>
                    <a:pt x="24682" y="106594"/>
                  </a:lnTo>
                  <a:lnTo>
                    <a:pt x="29555" y="106848"/>
                  </a:lnTo>
                  <a:lnTo>
                    <a:pt x="39675" y="107129"/>
                  </a:lnTo>
                  <a:lnTo>
                    <a:pt x="44843" y="107204"/>
                  </a:lnTo>
                  <a:lnTo>
                    <a:pt x="50051" y="105490"/>
                  </a:lnTo>
                  <a:lnTo>
                    <a:pt x="55288" y="102584"/>
                  </a:lnTo>
                  <a:lnTo>
                    <a:pt x="60543" y="98882"/>
                  </a:lnTo>
                  <a:lnTo>
                    <a:pt x="66693" y="95532"/>
                  </a:lnTo>
                  <a:lnTo>
                    <a:pt x="73438" y="92417"/>
                  </a:lnTo>
                  <a:lnTo>
                    <a:pt x="80581" y="89459"/>
                  </a:lnTo>
                  <a:lnTo>
                    <a:pt x="87107" y="85722"/>
                  </a:lnTo>
                  <a:lnTo>
                    <a:pt x="93220" y="81468"/>
                  </a:lnTo>
                  <a:lnTo>
                    <a:pt x="99061" y="76867"/>
                  </a:lnTo>
                  <a:lnTo>
                    <a:pt x="105601" y="71154"/>
                  </a:lnTo>
                  <a:lnTo>
                    <a:pt x="112605" y="64700"/>
                  </a:lnTo>
                  <a:lnTo>
                    <a:pt x="132754" y="45327"/>
                  </a:lnTo>
                  <a:lnTo>
                    <a:pt x="155364" y="22978"/>
                  </a:lnTo>
                  <a:lnTo>
                    <a:pt x="160775" y="18472"/>
                  </a:lnTo>
                  <a:lnTo>
                    <a:pt x="166145" y="14585"/>
                  </a:lnTo>
                  <a:lnTo>
                    <a:pt x="171491" y="11112"/>
                  </a:lnTo>
                  <a:lnTo>
                    <a:pt x="175934" y="8797"/>
                  </a:lnTo>
                  <a:lnTo>
                    <a:pt x="179780" y="7253"/>
                  </a:lnTo>
                  <a:lnTo>
                    <a:pt x="183225" y="6224"/>
                  </a:lnTo>
                  <a:lnTo>
                    <a:pt x="186404" y="4657"/>
                  </a:lnTo>
                  <a:lnTo>
                    <a:pt x="189405" y="2729"/>
                  </a:lnTo>
                  <a:lnTo>
                    <a:pt x="192288" y="562"/>
                  </a:lnTo>
                  <a:lnTo>
                    <a:pt x="194209" y="0"/>
                  </a:lnTo>
                  <a:lnTo>
                    <a:pt x="195491" y="507"/>
                  </a:lnTo>
                  <a:lnTo>
                    <a:pt x="197548" y="3444"/>
                  </a:lnTo>
                  <a:lnTo>
                    <a:pt x="195477" y="6197"/>
                  </a:lnTo>
                  <a:lnTo>
                    <a:pt x="193690" y="8166"/>
                  </a:lnTo>
                  <a:lnTo>
                    <a:pt x="191616" y="12124"/>
                  </a:lnTo>
                  <a:lnTo>
                    <a:pt x="189352" y="17409"/>
                  </a:lnTo>
                  <a:lnTo>
                    <a:pt x="186962" y="23578"/>
                  </a:lnTo>
                  <a:lnTo>
                    <a:pt x="185367" y="29455"/>
                  </a:lnTo>
                  <a:lnTo>
                    <a:pt x="184304" y="35137"/>
                  </a:lnTo>
                  <a:lnTo>
                    <a:pt x="183596" y="40688"/>
                  </a:lnTo>
                  <a:lnTo>
                    <a:pt x="183123" y="45271"/>
                  </a:lnTo>
                  <a:lnTo>
                    <a:pt x="182808" y="49209"/>
                  </a:lnTo>
                  <a:lnTo>
                    <a:pt x="182598" y="52715"/>
                  </a:lnTo>
                  <a:lnTo>
                    <a:pt x="182365" y="58964"/>
                  </a:lnTo>
                  <a:lnTo>
                    <a:pt x="182234" y="67440"/>
                  </a:lnTo>
                  <a:lnTo>
                    <a:pt x="182215" y="70161"/>
                  </a:lnTo>
                  <a:lnTo>
                    <a:pt x="183085" y="72857"/>
                  </a:lnTo>
                  <a:lnTo>
                    <a:pt x="184546" y="75537"/>
                  </a:lnTo>
                  <a:lnTo>
                    <a:pt x="186404" y="78205"/>
                  </a:lnTo>
                  <a:lnTo>
                    <a:pt x="188523" y="79984"/>
                  </a:lnTo>
                  <a:lnTo>
                    <a:pt x="190817" y="81170"/>
                  </a:lnTo>
                  <a:lnTo>
                    <a:pt x="198053" y="835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SMARTInkAnnotation10"/>
            <p:cNvSpPr/>
            <p:nvPr/>
          </p:nvSpPr>
          <p:spPr>
            <a:xfrm>
              <a:off x="7620553" y="565149"/>
              <a:ext cx="254019" cy="203200"/>
            </a:xfrm>
            <a:custGeom>
              <a:avLst/>
              <a:gdLst/>
              <a:ahLst/>
              <a:cxnLst/>
              <a:rect l="0" t="0" r="0" b="0"/>
              <a:pathLst>
                <a:path w="253988" h="202982">
                  <a:moveTo>
                    <a:pt x="23801" y="141493"/>
                  </a:moveTo>
                  <a:lnTo>
                    <a:pt x="19587" y="166775"/>
                  </a:lnTo>
                  <a:lnTo>
                    <a:pt x="17464" y="175104"/>
                  </a:lnTo>
                  <a:lnTo>
                    <a:pt x="15166" y="181539"/>
                  </a:lnTo>
                  <a:lnTo>
                    <a:pt x="12752" y="186711"/>
                  </a:lnTo>
                  <a:lnTo>
                    <a:pt x="10261" y="191041"/>
                  </a:lnTo>
                  <a:lnTo>
                    <a:pt x="7719" y="194810"/>
                  </a:lnTo>
                  <a:lnTo>
                    <a:pt x="1515" y="202981"/>
                  </a:lnTo>
                  <a:lnTo>
                    <a:pt x="1006" y="202770"/>
                  </a:lnTo>
                  <a:lnTo>
                    <a:pt x="667" y="201747"/>
                  </a:lnTo>
                  <a:lnTo>
                    <a:pt x="189" y="196093"/>
                  </a:lnTo>
                  <a:lnTo>
                    <a:pt x="77" y="190454"/>
                  </a:lnTo>
                  <a:lnTo>
                    <a:pt x="0" y="167430"/>
                  </a:lnTo>
                  <a:lnTo>
                    <a:pt x="877" y="161430"/>
                  </a:lnTo>
                  <a:lnTo>
                    <a:pt x="2345" y="154784"/>
                  </a:lnTo>
                  <a:lnTo>
                    <a:pt x="4205" y="147708"/>
                  </a:lnTo>
                  <a:lnTo>
                    <a:pt x="5446" y="140344"/>
                  </a:lnTo>
                  <a:lnTo>
                    <a:pt x="6271" y="132790"/>
                  </a:lnTo>
                  <a:lnTo>
                    <a:pt x="6823" y="125107"/>
                  </a:lnTo>
                  <a:lnTo>
                    <a:pt x="8954" y="116458"/>
                  </a:lnTo>
                  <a:lnTo>
                    <a:pt x="12139" y="107164"/>
                  </a:lnTo>
                  <a:lnTo>
                    <a:pt x="16027" y="97440"/>
                  </a:lnTo>
                  <a:lnTo>
                    <a:pt x="22697" y="79580"/>
                  </a:lnTo>
                  <a:lnTo>
                    <a:pt x="25710" y="71114"/>
                  </a:lnTo>
                  <a:lnTo>
                    <a:pt x="29483" y="63705"/>
                  </a:lnTo>
                  <a:lnTo>
                    <a:pt x="33763" y="57002"/>
                  </a:lnTo>
                  <a:lnTo>
                    <a:pt x="38379" y="50770"/>
                  </a:lnTo>
                  <a:lnTo>
                    <a:pt x="43221" y="44851"/>
                  </a:lnTo>
                  <a:lnTo>
                    <a:pt x="48213" y="39141"/>
                  </a:lnTo>
                  <a:lnTo>
                    <a:pt x="53304" y="33571"/>
                  </a:lnTo>
                  <a:lnTo>
                    <a:pt x="63666" y="22678"/>
                  </a:lnTo>
                  <a:lnTo>
                    <a:pt x="68898" y="17304"/>
                  </a:lnTo>
                  <a:lnTo>
                    <a:pt x="75032" y="13721"/>
                  </a:lnTo>
                  <a:lnTo>
                    <a:pt x="81767" y="11332"/>
                  </a:lnTo>
                  <a:lnTo>
                    <a:pt x="88904" y="9740"/>
                  </a:lnTo>
                  <a:lnTo>
                    <a:pt x="96306" y="7796"/>
                  </a:lnTo>
                  <a:lnTo>
                    <a:pt x="103888" y="5619"/>
                  </a:lnTo>
                  <a:lnTo>
                    <a:pt x="111587" y="3285"/>
                  </a:lnTo>
                  <a:lnTo>
                    <a:pt x="119367" y="1729"/>
                  </a:lnTo>
                  <a:lnTo>
                    <a:pt x="127199" y="692"/>
                  </a:lnTo>
                  <a:lnTo>
                    <a:pt x="135066" y="0"/>
                  </a:lnTo>
                  <a:lnTo>
                    <a:pt x="143838" y="421"/>
                  </a:lnTo>
                  <a:lnTo>
                    <a:pt x="153214" y="1584"/>
                  </a:lnTo>
                  <a:lnTo>
                    <a:pt x="162993" y="3241"/>
                  </a:lnTo>
                  <a:lnTo>
                    <a:pt x="173039" y="5228"/>
                  </a:lnTo>
                  <a:lnTo>
                    <a:pt x="193610" y="9787"/>
                  </a:lnTo>
                  <a:lnTo>
                    <a:pt x="203153" y="13119"/>
                  </a:lnTo>
                  <a:lnTo>
                    <a:pt x="212160" y="17105"/>
                  </a:lnTo>
                  <a:lnTo>
                    <a:pt x="220812" y="21526"/>
                  </a:lnTo>
                  <a:lnTo>
                    <a:pt x="228342" y="24473"/>
                  </a:lnTo>
                  <a:lnTo>
                    <a:pt x="235127" y="26438"/>
                  </a:lnTo>
                  <a:lnTo>
                    <a:pt x="253987" y="303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SMARTInkAnnotation11"/>
            <p:cNvSpPr/>
            <p:nvPr/>
          </p:nvSpPr>
          <p:spPr>
            <a:xfrm>
              <a:off x="6882310" y="849313"/>
              <a:ext cx="1079581" cy="63500"/>
            </a:xfrm>
            <a:custGeom>
              <a:avLst/>
              <a:gdLst/>
              <a:ahLst/>
              <a:cxnLst/>
              <a:rect l="0" t="0" r="0" b="0"/>
              <a:pathLst>
                <a:path w="1079501" h="63073">
                  <a:moveTo>
                    <a:pt x="0" y="63072"/>
                  </a:moveTo>
                  <a:lnTo>
                    <a:pt x="44192" y="52025"/>
                  </a:lnTo>
                  <a:lnTo>
                    <a:pt x="55920" y="49534"/>
                  </a:lnTo>
                  <a:lnTo>
                    <a:pt x="83062" y="44414"/>
                  </a:lnTo>
                  <a:lnTo>
                    <a:pt x="115115" y="39199"/>
                  </a:lnTo>
                  <a:lnTo>
                    <a:pt x="132306" y="36573"/>
                  </a:lnTo>
                  <a:lnTo>
                    <a:pt x="325050" y="16023"/>
                  </a:lnTo>
                  <a:lnTo>
                    <a:pt x="388679" y="10540"/>
                  </a:lnTo>
                  <a:lnTo>
                    <a:pt x="441682" y="6884"/>
                  </a:lnTo>
                  <a:lnTo>
                    <a:pt x="528796" y="2822"/>
                  </a:lnTo>
                  <a:lnTo>
                    <a:pt x="602792" y="1017"/>
                  </a:lnTo>
                  <a:lnTo>
                    <a:pt x="703950" y="0"/>
                  </a:lnTo>
                  <a:lnTo>
                    <a:pt x="737411" y="740"/>
                  </a:lnTo>
                  <a:lnTo>
                    <a:pt x="805164" y="3913"/>
                  </a:lnTo>
                  <a:lnTo>
                    <a:pt x="838401" y="6876"/>
                  </a:lnTo>
                  <a:lnTo>
                    <a:pt x="871143" y="10615"/>
                  </a:lnTo>
                  <a:lnTo>
                    <a:pt x="1024210" y="30898"/>
                  </a:lnTo>
                  <a:lnTo>
                    <a:pt x="1079500" y="392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SMARTInkAnnotation12"/>
            <p:cNvSpPr/>
            <p:nvPr/>
          </p:nvSpPr>
          <p:spPr>
            <a:xfrm>
              <a:off x="7199834" y="992188"/>
              <a:ext cx="15876" cy="246062"/>
            </a:xfrm>
            <a:custGeom>
              <a:avLst/>
              <a:gdLst/>
              <a:ahLst/>
              <a:cxnLst/>
              <a:rect l="0" t="0" r="0" b="0"/>
              <a:pathLst>
                <a:path w="15848" h="246064">
                  <a:moveTo>
                    <a:pt x="7937" y="0"/>
                  </a:moveTo>
                  <a:lnTo>
                    <a:pt x="7937" y="17882"/>
                  </a:lnTo>
                  <a:lnTo>
                    <a:pt x="8820" y="21623"/>
                  </a:lnTo>
                  <a:lnTo>
                    <a:pt x="10290" y="25881"/>
                  </a:lnTo>
                  <a:lnTo>
                    <a:pt x="12151" y="30483"/>
                  </a:lnTo>
                  <a:lnTo>
                    <a:pt x="13393" y="36197"/>
                  </a:lnTo>
                  <a:lnTo>
                    <a:pt x="14221" y="42652"/>
                  </a:lnTo>
                  <a:lnTo>
                    <a:pt x="14772" y="49602"/>
                  </a:lnTo>
                  <a:lnTo>
                    <a:pt x="15140" y="56880"/>
                  </a:lnTo>
                  <a:lnTo>
                    <a:pt x="15548" y="72023"/>
                  </a:lnTo>
                  <a:lnTo>
                    <a:pt x="15847" y="114901"/>
                  </a:lnTo>
                  <a:lnTo>
                    <a:pt x="14974" y="121580"/>
                  </a:lnTo>
                  <a:lnTo>
                    <a:pt x="13511" y="128678"/>
                  </a:lnTo>
                  <a:lnTo>
                    <a:pt x="11653" y="136057"/>
                  </a:lnTo>
                  <a:lnTo>
                    <a:pt x="10415" y="143621"/>
                  </a:lnTo>
                  <a:lnTo>
                    <a:pt x="9589" y="151310"/>
                  </a:lnTo>
                  <a:lnTo>
                    <a:pt x="9039" y="159082"/>
                  </a:lnTo>
                  <a:lnTo>
                    <a:pt x="8671" y="166027"/>
                  </a:lnTo>
                  <a:lnTo>
                    <a:pt x="8264" y="178447"/>
                  </a:lnTo>
                  <a:lnTo>
                    <a:pt x="7273" y="185111"/>
                  </a:lnTo>
                  <a:lnTo>
                    <a:pt x="5731" y="192199"/>
                  </a:lnTo>
                  <a:lnTo>
                    <a:pt x="3820" y="199570"/>
                  </a:lnTo>
                  <a:lnTo>
                    <a:pt x="2547" y="205366"/>
                  </a:lnTo>
                  <a:lnTo>
                    <a:pt x="1698" y="210112"/>
                  </a:lnTo>
                  <a:lnTo>
                    <a:pt x="1132" y="214158"/>
                  </a:lnTo>
                  <a:lnTo>
                    <a:pt x="755" y="218620"/>
                  </a:lnTo>
                  <a:lnTo>
                    <a:pt x="504" y="223358"/>
                  </a:lnTo>
                  <a:lnTo>
                    <a:pt x="149" y="236102"/>
                  </a:lnTo>
                  <a:lnTo>
                    <a:pt x="0" y="2460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SMARTInkAnnotation13"/>
            <p:cNvSpPr/>
            <p:nvPr/>
          </p:nvSpPr>
          <p:spPr>
            <a:xfrm>
              <a:off x="7072825" y="1047750"/>
              <a:ext cx="236555" cy="166688"/>
            </a:xfrm>
            <a:custGeom>
              <a:avLst/>
              <a:gdLst/>
              <a:ahLst/>
              <a:cxnLst/>
              <a:rect l="0" t="0" r="0" b="0"/>
              <a:pathLst>
                <a:path w="237018" h="166255">
                  <a:moveTo>
                    <a:pt x="214312" y="7841"/>
                  </a:moveTo>
                  <a:lnTo>
                    <a:pt x="210098" y="7841"/>
                  </a:lnTo>
                  <a:lnTo>
                    <a:pt x="207974" y="6958"/>
                  </a:lnTo>
                  <a:lnTo>
                    <a:pt x="201655" y="2386"/>
                  </a:lnTo>
                  <a:lnTo>
                    <a:pt x="199866" y="1006"/>
                  </a:lnTo>
                  <a:lnTo>
                    <a:pt x="194368" y="393"/>
                  </a:lnTo>
                  <a:lnTo>
                    <a:pt x="190433" y="230"/>
                  </a:lnTo>
                  <a:lnTo>
                    <a:pt x="181356" y="48"/>
                  </a:lnTo>
                  <a:lnTo>
                    <a:pt x="176466" y="0"/>
                  </a:lnTo>
                  <a:lnTo>
                    <a:pt x="170560" y="850"/>
                  </a:lnTo>
                  <a:lnTo>
                    <a:pt x="163978" y="2298"/>
                  </a:lnTo>
                  <a:lnTo>
                    <a:pt x="156943" y="4145"/>
                  </a:lnTo>
                  <a:lnTo>
                    <a:pt x="149607" y="5377"/>
                  </a:lnTo>
                  <a:lnTo>
                    <a:pt x="142072" y="6198"/>
                  </a:lnTo>
                  <a:lnTo>
                    <a:pt x="134401" y="6746"/>
                  </a:lnTo>
                  <a:lnTo>
                    <a:pt x="126642" y="8874"/>
                  </a:lnTo>
                  <a:lnTo>
                    <a:pt x="118823" y="12058"/>
                  </a:lnTo>
                  <a:lnTo>
                    <a:pt x="110966" y="15944"/>
                  </a:lnTo>
                  <a:lnTo>
                    <a:pt x="103081" y="19416"/>
                  </a:lnTo>
                  <a:lnTo>
                    <a:pt x="95178" y="22613"/>
                  </a:lnTo>
                  <a:lnTo>
                    <a:pt x="87265" y="25626"/>
                  </a:lnTo>
                  <a:lnTo>
                    <a:pt x="79343" y="27635"/>
                  </a:lnTo>
                  <a:lnTo>
                    <a:pt x="71416" y="28974"/>
                  </a:lnTo>
                  <a:lnTo>
                    <a:pt x="63486" y="29867"/>
                  </a:lnTo>
                  <a:lnTo>
                    <a:pt x="57317" y="32227"/>
                  </a:lnTo>
                  <a:lnTo>
                    <a:pt x="52322" y="35563"/>
                  </a:lnTo>
                  <a:lnTo>
                    <a:pt x="41078" y="46335"/>
                  </a:lnTo>
                  <a:lnTo>
                    <a:pt x="33592" y="53662"/>
                  </a:lnTo>
                  <a:lnTo>
                    <a:pt x="34742" y="55145"/>
                  </a:lnTo>
                  <a:lnTo>
                    <a:pt x="40723" y="59145"/>
                  </a:lnTo>
                  <a:lnTo>
                    <a:pt x="45669" y="61446"/>
                  </a:lnTo>
                  <a:lnTo>
                    <a:pt x="51613" y="63862"/>
                  </a:lnTo>
                  <a:lnTo>
                    <a:pt x="58220" y="66355"/>
                  </a:lnTo>
                  <a:lnTo>
                    <a:pt x="66154" y="68899"/>
                  </a:lnTo>
                  <a:lnTo>
                    <a:pt x="74970" y="71477"/>
                  </a:lnTo>
                  <a:lnTo>
                    <a:pt x="94173" y="76693"/>
                  </a:lnTo>
                  <a:lnTo>
                    <a:pt x="187012" y="100446"/>
                  </a:lnTo>
                  <a:lnTo>
                    <a:pt x="204824" y="105737"/>
                  </a:lnTo>
                  <a:lnTo>
                    <a:pt x="212396" y="108383"/>
                  </a:lnTo>
                  <a:lnTo>
                    <a:pt x="219209" y="111028"/>
                  </a:lnTo>
                  <a:lnTo>
                    <a:pt x="225514" y="113674"/>
                  </a:lnTo>
                  <a:lnTo>
                    <a:pt x="229716" y="116320"/>
                  </a:lnTo>
                  <a:lnTo>
                    <a:pt x="232519" y="118966"/>
                  </a:lnTo>
                  <a:lnTo>
                    <a:pt x="234388" y="121611"/>
                  </a:lnTo>
                  <a:lnTo>
                    <a:pt x="235633" y="124257"/>
                  </a:lnTo>
                  <a:lnTo>
                    <a:pt x="236463" y="126903"/>
                  </a:lnTo>
                  <a:lnTo>
                    <a:pt x="237017" y="129549"/>
                  </a:lnTo>
                  <a:lnTo>
                    <a:pt x="236504" y="132195"/>
                  </a:lnTo>
                  <a:lnTo>
                    <a:pt x="235280" y="134840"/>
                  </a:lnTo>
                  <a:lnTo>
                    <a:pt x="233581" y="137486"/>
                  </a:lnTo>
                  <a:lnTo>
                    <a:pt x="229805" y="140132"/>
                  </a:lnTo>
                  <a:lnTo>
                    <a:pt x="224640" y="142778"/>
                  </a:lnTo>
                  <a:lnTo>
                    <a:pt x="218551" y="145424"/>
                  </a:lnTo>
                  <a:lnTo>
                    <a:pt x="210964" y="147188"/>
                  </a:lnTo>
                  <a:lnTo>
                    <a:pt x="202379" y="148364"/>
                  </a:lnTo>
                  <a:lnTo>
                    <a:pt x="193127" y="149148"/>
                  </a:lnTo>
                  <a:lnTo>
                    <a:pt x="183432" y="150552"/>
                  </a:lnTo>
                  <a:lnTo>
                    <a:pt x="173440" y="152371"/>
                  </a:lnTo>
                  <a:lnTo>
                    <a:pt x="163252" y="154465"/>
                  </a:lnTo>
                  <a:lnTo>
                    <a:pt x="152049" y="155861"/>
                  </a:lnTo>
                  <a:lnTo>
                    <a:pt x="140172" y="156791"/>
                  </a:lnTo>
                  <a:lnTo>
                    <a:pt x="127844" y="157412"/>
                  </a:lnTo>
                  <a:lnTo>
                    <a:pt x="104737" y="158101"/>
                  </a:lnTo>
                  <a:lnTo>
                    <a:pt x="93637" y="158285"/>
                  </a:lnTo>
                  <a:lnTo>
                    <a:pt x="83591" y="159290"/>
                  </a:lnTo>
                  <a:lnTo>
                    <a:pt x="74248" y="160841"/>
                  </a:lnTo>
                  <a:lnTo>
                    <a:pt x="65374" y="162758"/>
                  </a:lnTo>
                  <a:lnTo>
                    <a:pt x="56811" y="164035"/>
                  </a:lnTo>
                  <a:lnTo>
                    <a:pt x="48457" y="164887"/>
                  </a:lnTo>
                  <a:lnTo>
                    <a:pt x="40242" y="165455"/>
                  </a:lnTo>
                  <a:lnTo>
                    <a:pt x="26410" y="166086"/>
                  </a:lnTo>
                  <a:lnTo>
                    <a:pt x="20253" y="166254"/>
                  </a:lnTo>
                  <a:lnTo>
                    <a:pt x="15265" y="165484"/>
                  </a:lnTo>
                  <a:lnTo>
                    <a:pt x="11059" y="164089"/>
                  </a:lnTo>
                  <a:lnTo>
                    <a:pt x="0" y="1586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SMARTInkAnnotation14"/>
            <p:cNvSpPr/>
            <p:nvPr/>
          </p:nvSpPr>
          <p:spPr>
            <a:xfrm>
              <a:off x="7461791" y="976313"/>
              <a:ext cx="71443" cy="238125"/>
            </a:xfrm>
            <a:custGeom>
              <a:avLst/>
              <a:gdLst/>
              <a:ahLst/>
              <a:cxnLst/>
              <a:rect l="0" t="0" r="0" b="0"/>
              <a:pathLst>
                <a:path w="71068" h="238126">
                  <a:moveTo>
                    <a:pt x="71067" y="0"/>
                  </a:moveTo>
                  <a:lnTo>
                    <a:pt x="71067" y="38324"/>
                  </a:lnTo>
                  <a:lnTo>
                    <a:pt x="70185" y="44070"/>
                  </a:lnTo>
                  <a:lnTo>
                    <a:pt x="68715" y="50547"/>
                  </a:lnTo>
                  <a:lnTo>
                    <a:pt x="66853" y="57511"/>
                  </a:lnTo>
                  <a:lnTo>
                    <a:pt x="62432" y="72304"/>
                  </a:lnTo>
                  <a:lnTo>
                    <a:pt x="60019" y="79952"/>
                  </a:lnTo>
                  <a:lnTo>
                    <a:pt x="54986" y="97859"/>
                  </a:lnTo>
                  <a:lnTo>
                    <a:pt x="52408" y="107573"/>
                  </a:lnTo>
                  <a:lnTo>
                    <a:pt x="49808" y="115812"/>
                  </a:lnTo>
                  <a:lnTo>
                    <a:pt x="47194" y="123070"/>
                  </a:lnTo>
                  <a:lnTo>
                    <a:pt x="44568" y="129672"/>
                  </a:lnTo>
                  <a:lnTo>
                    <a:pt x="41054" y="136719"/>
                  </a:lnTo>
                  <a:lnTo>
                    <a:pt x="36946" y="144063"/>
                  </a:lnTo>
                  <a:lnTo>
                    <a:pt x="32445" y="151604"/>
                  </a:lnTo>
                  <a:lnTo>
                    <a:pt x="28562" y="159278"/>
                  </a:lnTo>
                  <a:lnTo>
                    <a:pt x="25091" y="167040"/>
                  </a:lnTo>
                  <a:lnTo>
                    <a:pt x="21895" y="174860"/>
                  </a:lnTo>
                  <a:lnTo>
                    <a:pt x="18884" y="181837"/>
                  </a:lnTo>
                  <a:lnTo>
                    <a:pt x="13184" y="194294"/>
                  </a:lnTo>
                  <a:lnTo>
                    <a:pt x="11312" y="200085"/>
                  </a:lnTo>
                  <a:lnTo>
                    <a:pt x="10063" y="205709"/>
                  </a:lnTo>
                  <a:lnTo>
                    <a:pt x="9232" y="211223"/>
                  </a:lnTo>
                  <a:lnTo>
                    <a:pt x="7795" y="215781"/>
                  </a:lnTo>
                  <a:lnTo>
                    <a:pt x="5955" y="219701"/>
                  </a:lnTo>
                  <a:lnTo>
                    <a:pt x="879" y="228116"/>
                  </a:lnTo>
                  <a:lnTo>
                    <a:pt x="185" y="231619"/>
                  </a:lnTo>
                  <a:lnTo>
                    <a:pt x="0" y="233788"/>
                  </a:lnTo>
                  <a:lnTo>
                    <a:pt x="759" y="235234"/>
                  </a:lnTo>
                  <a:lnTo>
                    <a:pt x="2146" y="236198"/>
                  </a:lnTo>
                  <a:lnTo>
                    <a:pt x="7567" y="2381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SMARTInkAnnotation15"/>
            <p:cNvSpPr/>
            <p:nvPr/>
          </p:nvSpPr>
          <p:spPr>
            <a:xfrm>
              <a:off x="7604677" y="976313"/>
              <a:ext cx="276246" cy="230187"/>
            </a:xfrm>
            <a:custGeom>
              <a:avLst/>
              <a:gdLst/>
              <a:ahLst/>
              <a:cxnLst/>
              <a:rect l="0" t="0" r="0" b="0"/>
              <a:pathLst>
                <a:path w="277497" h="229204">
                  <a:moveTo>
                    <a:pt x="103188" y="23239"/>
                  </a:moveTo>
                  <a:lnTo>
                    <a:pt x="98974" y="23239"/>
                  </a:lnTo>
                  <a:lnTo>
                    <a:pt x="96852" y="25003"/>
                  </a:lnTo>
                  <a:lnTo>
                    <a:pt x="92140" y="31666"/>
                  </a:lnTo>
                  <a:lnTo>
                    <a:pt x="87107" y="38156"/>
                  </a:lnTo>
                  <a:lnTo>
                    <a:pt x="81047" y="44862"/>
                  </a:lnTo>
                  <a:lnTo>
                    <a:pt x="72476" y="53722"/>
                  </a:lnTo>
                  <a:lnTo>
                    <a:pt x="63310" y="67373"/>
                  </a:lnTo>
                  <a:lnTo>
                    <a:pt x="36664" y="110764"/>
                  </a:lnTo>
                  <a:lnTo>
                    <a:pt x="27088" y="128332"/>
                  </a:lnTo>
                  <a:lnTo>
                    <a:pt x="20705" y="141808"/>
                  </a:lnTo>
                  <a:lnTo>
                    <a:pt x="16450" y="152556"/>
                  </a:lnTo>
                  <a:lnTo>
                    <a:pt x="14495" y="161485"/>
                  </a:lnTo>
                  <a:lnTo>
                    <a:pt x="14072" y="169202"/>
                  </a:lnTo>
                  <a:lnTo>
                    <a:pt x="14674" y="176110"/>
                  </a:lnTo>
                  <a:lnTo>
                    <a:pt x="16838" y="182479"/>
                  </a:lnTo>
                  <a:lnTo>
                    <a:pt x="20046" y="188489"/>
                  </a:lnTo>
                  <a:lnTo>
                    <a:pt x="23947" y="194260"/>
                  </a:lnTo>
                  <a:lnTo>
                    <a:pt x="28312" y="199871"/>
                  </a:lnTo>
                  <a:lnTo>
                    <a:pt x="32986" y="205376"/>
                  </a:lnTo>
                  <a:lnTo>
                    <a:pt x="37865" y="210809"/>
                  </a:lnTo>
                  <a:lnTo>
                    <a:pt x="43765" y="214432"/>
                  </a:lnTo>
                  <a:lnTo>
                    <a:pt x="50343" y="216847"/>
                  </a:lnTo>
                  <a:lnTo>
                    <a:pt x="74595" y="222597"/>
                  </a:lnTo>
                  <a:lnTo>
                    <a:pt x="84126" y="224936"/>
                  </a:lnTo>
                  <a:lnTo>
                    <a:pt x="94008" y="226495"/>
                  </a:lnTo>
                  <a:lnTo>
                    <a:pt x="104123" y="227535"/>
                  </a:lnTo>
                  <a:lnTo>
                    <a:pt x="114395" y="228228"/>
                  </a:lnTo>
                  <a:lnTo>
                    <a:pt x="124771" y="228690"/>
                  </a:lnTo>
                  <a:lnTo>
                    <a:pt x="145706" y="229203"/>
                  </a:lnTo>
                  <a:lnTo>
                    <a:pt x="155346" y="228458"/>
                  </a:lnTo>
                  <a:lnTo>
                    <a:pt x="164418" y="227080"/>
                  </a:lnTo>
                  <a:lnTo>
                    <a:pt x="173112" y="225279"/>
                  </a:lnTo>
                  <a:lnTo>
                    <a:pt x="181554" y="222314"/>
                  </a:lnTo>
                  <a:lnTo>
                    <a:pt x="189827" y="218574"/>
                  </a:lnTo>
                  <a:lnTo>
                    <a:pt x="197989" y="214316"/>
                  </a:lnTo>
                  <a:lnTo>
                    <a:pt x="206076" y="210596"/>
                  </a:lnTo>
                  <a:lnTo>
                    <a:pt x="214114" y="207234"/>
                  </a:lnTo>
                  <a:lnTo>
                    <a:pt x="222118" y="204111"/>
                  </a:lnTo>
                  <a:lnTo>
                    <a:pt x="230100" y="199383"/>
                  </a:lnTo>
                  <a:lnTo>
                    <a:pt x="238067" y="193585"/>
                  </a:lnTo>
                  <a:lnTo>
                    <a:pt x="246024" y="187074"/>
                  </a:lnTo>
                  <a:lnTo>
                    <a:pt x="253093" y="180969"/>
                  </a:lnTo>
                  <a:lnTo>
                    <a:pt x="259568" y="175135"/>
                  </a:lnTo>
                  <a:lnTo>
                    <a:pt x="265650" y="169482"/>
                  </a:lnTo>
                  <a:lnTo>
                    <a:pt x="269705" y="163068"/>
                  </a:lnTo>
                  <a:lnTo>
                    <a:pt x="272407" y="156146"/>
                  </a:lnTo>
                  <a:lnTo>
                    <a:pt x="274209" y="148885"/>
                  </a:lnTo>
                  <a:lnTo>
                    <a:pt x="275411" y="141399"/>
                  </a:lnTo>
                  <a:lnTo>
                    <a:pt x="276211" y="133762"/>
                  </a:lnTo>
                  <a:lnTo>
                    <a:pt x="276745" y="126025"/>
                  </a:lnTo>
                  <a:lnTo>
                    <a:pt x="277338" y="112725"/>
                  </a:lnTo>
                  <a:lnTo>
                    <a:pt x="277496" y="106709"/>
                  </a:lnTo>
                  <a:lnTo>
                    <a:pt x="276720" y="100052"/>
                  </a:lnTo>
                  <a:lnTo>
                    <a:pt x="275321" y="92969"/>
                  </a:lnTo>
                  <a:lnTo>
                    <a:pt x="273505" y="85600"/>
                  </a:lnTo>
                  <a:lnTo>
                    <a:pt x="270531" y="78042"/>
                  </a:lnTo>
                  <a:lnTo>
                    <a:pt x="266785" y="70358"/>
                  </a:lnTo>
                  <a:lnTo>
                    <a:pt x="262524" y="62589"/>
                  </a:lnTo>
                  <a:lnTo>
                    <a:pt x="255272" y="53882"/>
                  </a:lnTo>
                  <a:lnTo>
                    <a:pt x="246029" y="44550"/>
                  </a:lnTo>
                  <a:lnTo>
                    <a:pt x="235457" y="34800"/>
                  </a:lnTo>
                  <a:lnTo>
                    <a:pt x="225763" y="27419"/>
                  </a:lnTo>
                  <a:lnTo>
                    <a:pt x="216654" y="21616"/>
                  </a:lnTo>
                  <a:lnTo>
                    <a:pt x="207936" y="16865"/>
                  </a:lnTo>
                  <a:lnTo>
                    <a:pt x="198597" y="12816"/>
                  </a:lnTo>
                  <a:lnTo>
                    <a:pt x="188842" y="9235"/>
                  </a:lnTo>
                  <a:lnTo>
                    <a:pt x="178811" y="5965"/>
                  </a:lnTo>
                  <a:lnTo>
                    <a:pt x="168597" y="3786"/>
                  </a:lnTo>
                  <a:lnTo>
                    <a:pt x="158259" y="2333"/>
                  </a:lnTo>
                  <a:lnTo>
                    <a:pt x="147840" y="1364"/>
                  </a:lnTo>
                  <a:lnTo>
                    <a:pt x="137365" y="718"/>
                  </a:lnTo>
                  <a:lnTo>
                    <a:pt x="116319" y="0"/>
                  </a:lnTo>
                  <a:lnTo>
                    <a:pt x="106651" y="691"/>
                  </a:lnTo>
                  <a:lnTo>
                    <a:pt x="97559" y="2033"/>
                  </a:lnTo>
                  <a:lnTo>
                    <a:pt x="88852" y="3810"/>
                  </a:lnTo>
                  <a:lnTo>
                    <a:pt x="69770" y="8136"/>
                  </a:lnTo>
                  <a:lnTo>
                    <a:pt x="59743" y="10525"/>
                  </a:lnTo>
                  <a:lnTo>
                    <a:pt x="50412" y="12999"/>
                  </a:lnTo>
                  <a:lnTo>
                    <a:pt x="41546" y="15530"/>
                  </a:lnTo>
                  <a:lnTo>
                    <a:pt x="0" y="3117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SMARTInkAnnotation16"/>
            <p:cNvSpPr/>
            <p:nvPr/>
          </p:nvSpPr>
          <p:spPr>
            <a:xfrm>
              <a:off x="571522" y="1119188"/>
              <a:ext cx="7939" cy="325437"/>
            </a:xfrm>
            <a:custGeom>
              <a:avLst/>
              <a:gdLst/>
              <a:ahLst/>
              <a:cxnLst/>
              <a:rect l="0" t="0" r="0" b="0"/>
              <a:pathLst>
                <a:path w="7938" h="325439">
                  <a:moveTo>
                    <a:pt x="7937" y="0"/>
                  </a:moveTo>
                  <a:lnTo>
                    <a:pt x="7937" y="114292"/>
                  </a:lnTo>
                  <a:lnTo>
                    <a:pt x="7056" y="124702"/>
                  </a:lnTo>
                  <a:lnTo>
                    <a:pt x="5586" y="135169"/>
                  </a:lnTo>
                  <a:lnTo>
                    <a:pt x="3724" y="145676"/>
                  </a:lnTo>
                  <a:lnTo>
                    <a:pt x="2483" y="156208"/>
                  </a:lnTo>
                  <a:lnTo>
                    <a:pt x="1655" y="166757"/>
                  </a:lnTo>
                  <a:lnTo>
                    <a:pt x="1103" y="177317"/>
                  </a:lnTo>
                  <a:lnTo>
                    <a:pt x="490" y="198458"/>
                  </a:lnTo>
                  <a:lnTo>
                    <a:pt x="0" y="3254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SMARTInkAnnotation17"/>
            <p:cNvSpPr/>
            <p:nvPr/>
          </p:nvSpPr>
          <p:spPr>
            <a:xfrm>
              <a:off x="484204" y="1150938"/>
              <a:ext cx="276246" cy="230187"/>
            </a:xfrm>
            <a:custGeom>
              <a:avLst/>
              <a:gdLst/>
              <a:ahLst/>
              <a:cxnLst/>
              <a:rect l="0" t="0" r="0" b="0"/>
              <a:pathLst>
                <a:path w="275709" h="230189">
                  <a:moveTo>
                    <a:pt x="174625" y="0"/>
                  </a:moveTo>
                  <a:lnTo>
                    <a:pt x="166198" y="0"/>
                  </a:lnTo>
                  <a:lnTo>
                    <a:pt x="161070" y="1764"/>
                  </a:lnTo>
                  <a:lnTo>
                    <a:pt x="155005" y="4704"/>
                  </a:lnTo>
                  <a:lnTo>
                    <a:pt x="138902" y="13669"/>
                  </a:lnTo>
                  <a:lnTo>
                    <a:pt x="134053" y="15286"/>
                  </a:lnTo>
                  <a:lnTo>
                    <a:pt x="127292" y="17247"/>
                  </a:lnTo>
                  <a:lnTo>
                    <a:pt x="119258" y="19435"/>
                  </a:lnTo>
                  <a:lnTo>
                    <a:pt x="112137" y="22658"/>
                  </a:lnTo>
                  <a:lnTo>
                    <a:pt x="105626" y="26571"/>
                  </a:lnTo>
                  <a:lnTo>
                    <a:pt x="99522" y="30943"/>
                  </a:lnTo>
                  <a:lnTo>
                    <a:pt x="91924" y="35622"/>
                  </a:lnTo>
                  <a:lnTo>
                    <a:pt x="83332" y="40505"/>
                  </a:lnTo>
                  <a:lnTo>
                    <a:pt x="59087" y="53453"/>
                  </a:lnTo>
                  <a:lnTo>
                    <a:pt x="52621" y="56802"/>
                  </a:lnTo>
                  <a:lnTo>
                    <a:pt x="47428" y="59917"/>
                  </a:lnTo>
                  <a:lnTo>
                    <a:pt x="39306" y="65729"/>
                  </a:lnTo>
                  <a:lnTo>
                    <a:pt x="32757" y="71253"/>
                  </a:lnTo>
                  <a:lnTo>
                    <a:pt x="29775" y="73960"/>
                  </a:lnTo>
                  <a:lnTo>
                    <a:pt x="28670" y="75765"/>
                  </a:lnTo>
                  <a:lnTo>
                    <a:pt x="28815" y="76969"/>
                  </a:lnTo>
                  <a:lnTo>
                    <a:pt x="29793" y="77771"/>
                  </a:lnTo>
                  <a:lnTo>
                    <a:pt x="31328" y="78306"/>
                  </a:lnTo>
                  <a:lnTo>
                    <a:pt x="35384" y="78900"/>
                  </a:lnTo>
                  <a:lnTo>
                    <a:pt x="39465" y="78176"/>
                  </a:lnTo>
                  <a:lnTo>
                    <a:pt x="44831" y="76812"/>
                  </a:lnTo>
                  <a:lnTo>
                    <a:pt x="51054" y="75021"/>
                  </a:lnTo>
                  <a:lnTo>
                    <a:pt x="65024" y="70678"/>
                  </a:lnTo>
                  <a:lnTo>
                    <a:pt x="72454" y="68286"/>
                  </a:lnTo>
                  <a:lnTo>
                    <a:pt x="80935" y="66691"/>
                  </a:lnTo>
                  <a:lnTo>
                    <a:pt x="90116" y="65627"/>
                  </a:lnTo>
                  <a:lnTo>
                    <a:pt x="99765" y="64918"/>
                  </a:lnTo>
                  <a:lnTo>
                    <a:pt x="109726" y="63564"/>
                  </a:lnTo>
                  <a:lnTo>
                    <a:pt x="119894" y="61779"/>
                  </a:lnTo>
                  <a:lnTo>
                    <a:pt x="130200" y="59707"/>
                  </a:lnTo>
                  <a:lnTo>
                    <a:pt x="140599" y="58325"/>
                  </a:lnTo>
                  <a:lnTo>
                    <a:pt x="151059" y="57405"/>
                  </a:lnTo>
                  <a:lnTo>
                    <a:pt x="161560" y="56791"/>
                  </a:lnTo>
                  <a:lnTo>
                    <a:pt x="180284" y="56109"/>
                  </a:lnTo>
                  <a:lnTo>
                    <a:pt x="208052" y="55725"/>
                  </a:lnTo>
                  <a:lnTo>
                    <a:pt x="218077" y="55671"/>
                  </a:lnTo>
                  <a:lnTo>
                    <a:pt x="226523" y="56517"/>
                  </a:lnTo>
                  <a:lnTo>
                    <a:pt x="233919" y="57963"/>
                  </a:lnTo>
                  <a:lnTo>
                    <a:pt x="240613" y="59808"/>
                  </a:lnTo>
                  <a:lnTo>
                    <a:pt x="246839" y="61921"/>
                  </a:lnTo>
                  <a:lnTo>
                    <a:pt x="252754" y="64211"/>
                  </a:lnTo>
                  <a:lnTo>
                    <a:pt x="258461" y="66620"/>
                  </a:lnTo>
                  <a:lnTo>
                    <a:pt x="263148" y="69108"/>
                  </a:lnTo>
                  <a:lnTo>
                    <a:pt x="270707" y="74224"/>
                  </a:lnTo>
                  <a:lnTo>
                    <a:pt x="273076" y="77705"/>
                  </a:lnTo>
                  <a:lnTo>
                    <a:pt x="274655" y="81790"/>
                  </a:lnTo>
                  <a:lnTo>
                    <a:pt x="275708" y="86277"/>
                  </a:lnTo>
                  <a:lnTo>
                    <a:pt x="275527" y="91032"/>
                  </a:lnTo>
                  <a:lnTo>
                    <a:pt x="274525" y="95966"/>
                  </a:lnTo>
                  <a:lnTo>
                    <a:pt x="272975" y="101019"/>
                  </a:lnTo>
                  <a:lnTo>
                    <a:pt x="270178" y="105270"/>
                  </a:lnTo>
                  <a:lnTo>
                    <a:pt x="262367" y="112345"/>
                  </a:lnTo>
                  <a:lnTo>
                    <a:pt x="256932" y="116348"/>
                  </a:lnTo>
                  <a:lnTo>
                    <a:pt x="243838" y="125500"/>
                  </a:lnTo>
                  <a:lnTo>
                    <a:pt x="221591" y="140569"/>
                  </a:lnTo>
                  <a:lnTo>
                    <a:pt x="212992" y="145747"/>
                  </a:lnTo>
                  <a:lnTo>
                    <a:pt x="203731" y="150964"/>
                  </a:lnTo>
                  <a:lnTo>
                    <a:pt x="184033" y="161463"/>
                  </a:lnTo>
                  <a:lnTo>
                    <a:pt x="132137" y="187863"/>
                  </a:lnTo>
                  <a:lnTo>
                    <a:pt x="121606" y="192270"/>
                  </a:lnTo>
                  <a:lnTo>
                    <a:pt x="111057" y="196090"/>
                  </a:lnTo>
                  <a:lnTo>
                    <a:pt x="100496" y="199518"/>
                  </a:lnTo>
                  <a:lnTo>
                    <a:pt x="89928" y="202686"/>
                  </a:lnTo>
                  <a:lnTo>
                    <a:pt x="59082" y="211358"/>
                  </a:lnTo>
                  <a:lnTo>
                    <a:pt x="41252" y="216821"/>
                  </a:lnTo>
                  <a:lnTo>
                    <a:pt x="33675" y="219513"/>
                  </a:lnTo>
                  <a:lnTo>
                    <a:pt x="26860" y="222189"/>
                  </a:lnTo>
                  <a:lnTo>
                    <a:pt x="20553" y="224856"/>
                  </a:lnTo>
                  <a:lnTo>
                    <a:pt x="15466" y="226633"/>
                  </a:lnTo>
                  <a:lnTo>
                    <a:pt x="11193" y="227818"/>
                  </a:lnTo>
                  <a:lnTo>
                    <a:pt x="0" y="23018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SMARTInkAnnotation18"/>
            <p:cNvSpPr/>
            <p:nvPr/>
          </p:nvSpPr>
          <p:spPr>
            <a:xfrm>
              <a:off x="881109" y="1047750"/>
              <a:ext cx="79381" cy="341313"/>
            </a:xfrm>
            <a:custGeom>
              <a:avLst/>
              <a:gdLst/>
              <a:ahLst/>
              <a:cxnLst/>
              <a:rect l="0" t="0" r="0" b="0"/>
              <a:pathLst>
                <a:path w="79376" h="341313">
                  <a:moveTo>
                    <a:pt x="79375" y="0"/>
                  </a:moveTo>
                  <a:lnTo>
                    <a:pt x="79375" y="15262"/>
                  </a:lnTo>
                  <a:lnTo>
                    <a:pt x="78493" y="18994"/>
                  </a:lnTo>
                  <a:lnTo>
                    <a:pt x="77024" y="22364"/>
                  </a:lnTo>
                  <a:lnTo>
                    <a:pt x="75162" y="25493"/>
                  </a:lnTo>
                  <a:lnTo>
                    <a:pt x="73093" y="36024"/>
                  </a:lnTo>
                  <a:lnTo>
                    <a:pt x="72541" y="42537"/>
                  </a:lnTo>
                  <a:lnTo>
                    <a:pt x="71292" y="50407"/>
                  </a:lnTo>
                  <a:lnTo>
                    <a:pt x="69576" y="59181"/>
                  </a:lnTo>
                  <a:lnTo>
                    <a:pt x="65319" y="78337"/>
                  </a:lnTo>
                  <a:lnTo>
                    <a:pt x="52808" y="129858"/>
                  </a:lnTo>
                  <a:lnTo>
                    <a:pt x="49317" y="140370"/>
                  </a:lnTo>
                  <a:lnTo>
                    <a:pt x="45225" y="150906"/>
                  </a:lnTo>
                  <a:lnTo>
                    <a:pt x="40734" y="161458"/>
                  </a:lnTo>
                  <a:lnTo>
                    <a:pt x="36857" y="172021"/>
                  </a:lnTo>
                  <a:lnTo>
                    <a:pt x="33391" y="182590"/>
                  </a:lnTo>
                  <a:lnTo>
                    <a:pt x="24299" y="211969"/>
                  </a:lnTo>
                  <a:lnTo>
                    <a:pt x="21491" y="220687"/>
                  </a:lnTo>
                  <a:lnTo>
                    <a:pt x="18737" y="230028"/>
                  </a:lnTo>
                  <a:lnTo>
                    <a:pt x="13326" y="249813"/>
                  </a:lnTo>
                  <a:lnTo>
                    <a:pt x="11530" y="259146"/>
                  </a:lnTo>
                  <a:lnTo>
                    <a:pt x="10333" y="268014"/>
                  </a:lnTo>
                  <a:lnTo>
                    <a:pt x="9534" y="276572"/>
                  </a:lnTo>
                  <a:lnTo>
                    <a:pt x="8120" y="284041"/>
                  </a:lnTo>
                  <a:lnTo>
                    <a:pt x="6295" y="290784"/>
                  </a:lnTo>
                  <a:lnTo>
                    <a:pt x="4197" y="297044"/>
                  </a:lnTo>
                  <a:lnTo>
                    <a:pt x="2798" y="302980"/>
                  </a:lnTo>
                  <a:lnTo>
                    <a:pt x="1866" y="308702"/>
                  </a:lnTo>
                  <a:lnTo>
                    <a:pt x="1244" y="314281"/>
                  </a:lnTo>
                  <a:lnTo>
                    <a:pt x="829" y="319763"/>
                  </a:lnTo>
                  <a:lnTo>
                    <a:pt x="553" y="325183"/>
                  </a:lnTo>
                  <a:lnTo>
                    <a:pt x="0" y="3413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SMARTInkAnnotation19"/>
            <p:cNvSpPr/>
            <p:nvPr/>
          </p:nvSpPr>
          <p:spPr>
            <a:xfrm>
              <a:off x="965252" y="1031875"/>
              <a:ext cx="471523" cy="407988"/>
            </a:xfrm>
            <a:custGeom>
              <a:avLst/>
              <a:gdLst/>
              <a:ahLst/>
              <a:cxnLst/>
              <a:rect l="0" t="0" r="0" b="0"/>
              <a:pathLst>
                <a:path w="471467" h="407186">
                  <a:moveTo>
                    <a:pt x="82529" y="78679"/>
                  </a:moveTo>
                  <a:lnTo>
                    <a:pt x="99384" y="61824"/>
                  </a:lnTo>
                  <a:lnTo>
                    <a:pt x="118460" y="51567"/>
                  </a:lnTo>
                  <a:lnTo>
                    <a:pt x="145288" y="39438"/>
                  </a:lnTo>
                  <a:lnTo>
                    <a:pt x="177285" y="26060"/>
                  </a:lnTo>
                  <a:lnTo>
                    <a:pt x="203026" y="17141"/>
                  </a:lnTo>
                  <a:lnTo>
                    <a:pt x="224596" y="11196"/>
                  </a:lnTo>
                  <a:lnTo>
                    <a:pt x="243387" y="7232"/>
                  </a:lnTo>
                  <a:lnTo>
                    <a:pt x="260323" y="4589"/>
                  </a:lnTo>
                  <a:lnTo>
                    <a:pt x="276023" y="2827"/>
                  </a:lnTo>
                  <a:lnTo>
                    <a:pt x="290900" y="1653"/>
                  </a:lnTo>
                  <a:lnTo>
                    <a:pt x="304346" y="870"/>
                  </a:lnTo>
                  <a:lnTo>
                    <a:pt x="328693" y="0"/>
                  </a:lnTo>
                  <a:lnTo>
                    <a:pt x="339242" y="1532"/>
                  </a:lnTo>
                  <a:lnTo>
                    <a:pt x="348921" y="4317"/>
                  </a:lnTo>
                  <a:lnTo>
                    <a:pt x="358020" y="7938"/>
                  </a:lnTo>
                  <a:lnTo>
                    <a:pt x="366731" y="12115"/>
                  </a:lnTo>
                  <a:lnTo>
                    <a:pt x="375184" y="16664"/>
                  </a:lnTo>
                  <a:lnTo>
                    <a:pt x="383466" y="21461"/>
                  </a:lnTo>
                  <a:lnTo>
                    <a:pt x="397371" y="33846"/>
                  </a:lnTo>
                  <a:lnTo>
                    <a:pt x="403549" y="40853"/>
                  </a:lnTo>
                  <a:lnTo>
                    <a:pt x="407667" y="48170"/>
                  </a:lnTo>
                  <a:lnTo>
                    <a:pt x="410413" y="55694"/>
                  </a:lnTo>
                  <a:lnTo>
                    <a:pt x="412243" y="63355"/>
                  </a:lnTo>
                  <a:lnTo>
                    <a:pt x="412581" y="71109"/>
                  </a:lnTo>
                  <a:lnTo>
                    <a:pt x="411925" y="78924"/>
                  </a:lnTo>
                  <a:lnTo>
                    <a:pt x="410606" y="86780"/>
                  </a:lnTo>
                  <a:lnTo>
                    <a:pt x="407962" y="96427"/>
                  </a:lnTo>
                  <a:lnTo>
                    <a:pt x="404436" y="107268"/>
                  </a:lnTo>
                  <a:lnTo>
                    <a:pt x="400321" y="118905"/>
                  </a:lnTo>
                  <a:lnTo>
                    <a:pt x="394932" y="130191"/>
                  </a:lnTo>
                  <a:lnTo>
                    <a:pt x="388693" y="141242"/>
                  </a:lnTo>
                  <a:lnTo>
                    <a:pt x="381889" y="152138"/>
                  </a:lnTo>
                  <a:lnTo>
                    <a:pt x="372942" y="163811"/>
                  </a:lnTo>
                  <a:lnTo>
                    <a:pt x="362568" y="176003"/>
                  </a:lnTo>
                  <a:lnTo>
                    <a:pt x="351243" y="188541"/>
                  </a:lnTo>
                  <a:lnTo>
                    <a:pt x="326899" y="214231"/>
                  </a:lnTo>
                  <a:lnTo>
                    <a:pt x="314234" y="227255"/>
                  </a:lnTo>
                  <a:lnTo>
                    <a:pt x="296089" y="243876"/>
                  </a:lnTo>
                  <a:lnTo>
                    <a:pt x="250058" y="283509"/>
                  </a:lnTo>
                  <a:lnTo>
                    <a:pt x="228611" y="300781"/>
                  </a:lnTo>
                  <a:lnTo>
                    <a:pt x="209021" y="315823"/>
                  </a:lnTo>
                  <a:lnTo>
                    <a:pt x="190669" y="329379"/>
                  </a:lnTo>
                  <a:lnTo>
                    <a:pt x="174025" y="341062"/>
                  </a:lnTo>
                  <a:lnTo>
                    <a:pt x="158520" y="351497"/>
                  </a:lnTo>
                  <a:lnTo>
                    <a:pt x="143773" y="361099"/>
                  </a:lnTo>
                  <a:lnTo>
                    <a:pt x="129532" y="369265"/>
                  </a:lnTo>
                  <a:lnTo>
                    <a:pt x="115628" y="376472"/>
                  </a:lnTo>
                  <a:lnTo>
                    <a:pt x="101949" y="383041"/>
                  </a:lnTo>
                  <a:lnTo>
                    <a:pt x="89302" y="388302"/>
                  </a:lnTo>
                  <a:lnTo>
                    <a:pt x="77343" y="392692"/>
                  </a:lnTo>
                  <a:lnTo>
                    <a:pt x="65843" y="396500"/>
                  </a:lnTo>
                  <a:lnTo>
                    <a:pt x="56412" y="399921"/>
                  </a:lnTo>
                  <a:lnTo>
                    <a:pt x="48360" y="403083"/>
                  </a:lnTo>
                  <a:lnTo>
                    <a:pt x="41229" y="406073"/>
                  </a:lnTo>
                  <a:lnTo>
                    <a:pt x="34711" y="407185"/>
                  </a:lnTo>
                  <a:lnTo>
                    <a:pt x="22765" y="406068"/>
                  </a:lnTo>
                  <a:lnTo>
                    <a:pt x="13928" y="402632"/>
                  </a:lnTo>
                  <a:lnTo>
                    <a:pt x="10337" y="400481"/>
                  </a:lnTo>
                  <a:lnTo>
                    <a:pt x="3994" y="393387"/>
                  </a:lnTo>
                  <a:lnTo>
                    <a:pt x="1068" y="389026"/>
                  </a:lnTo>
                  <a:lnTo>
                    <a:pt x="0" y="383473"/>
                  </a:lnTo>
                  <a:lnTo>
                    <a:pt x="169" y="377125"/>
                  </a:lnTo>
                  <a:lnTo>
                    <a:pt x="1164" y="370247"/>
                  </a:lnTo>
                  <a:lnTo>
                    <a:pt x="3591" y="363898"/>
                  </a:lnTo>
                  <a:lnTo>
                    <a:pt x="10992" y="352140"/>
                  </a:lnTo>
                  <a:lnTo>
                    <a:pt x="16317" y="345653"/>
                  </a:lnTo>
                  <a:lnTo>
                    <a:pt x="22512" y="338682"/>
                  </a:lnTo>
                  <a:lnTo>
                    <a:pt x="29289" y="331390"/>
                  </a:lnTo>
                  <a:lnTo>
                    <a:pt x="38216" y="323882"/>
                  </a:lnTo>
                  <a:lnTo>
                    <a:pt x="48577" y="316231"/>
                  </a:lnTo>
                  <a:lnTo>
                    <a:pt x="59895" y="308484"/>
                  </a:lnTo>
                  <a:lnTo>
                    <a:pt x="84228" y="292821"/>
                  </a:lnTo>
                  <a:lnTo>
                    <a:pt x="96891" y="284941"/>
                  </a:lnTo>
                  <a:lnTo>
                    <a:pt x="110625" y="277923"/>
                  </a:lnTo>
                  <a:lnTo>
                    <a:pt x="125072" y="271481"/>
                  </a:lnTo>
                  <a:lnTo>
                    <a:pt x="182067" y="248467"/>
                  </a:lnTo>
                  <a:lnTo>
                    <a:pt x="196512" y="243906"/>
                  </a:lnTo>
                  <a:lnTo>
                    <a:pt x="211435" y="239983"/>
                  </a:lnTo>
                  <a:lnTo>
                    <a:pt x="226674" y="236486"/>
                  </a:lnTo>
                  <a:lnTo>
                    <a:pt x="257719" y="230248"/>
                  </a:lnTo>
                  <a:lnTo>
                    <a:pt x="273405" y="227350"/>
                  </a:lnTo>
                  <a:lnTo>
                    <a:pt x="288273" y="225418"/>
                  </a:lnTo>
                  <a:lnTo>
                    <a:pt x="302594" y="224130"/>
                  </a:lnTo>
                  <a:lnTo>
                    <a:pt x="316552" y="223271"/>
                  </a:lnTo>
                  <a:lnTo>
                    <a:pt x="341467" y="222317"/>
                  </a:lnTo>
                  <a:lnTo>
                    <a:pt x="353050" y="222063"/>
                  </a:lnTo>
                  <a:lnTo>
                    <a:pt x="364300" y="222775"/>
                  </a:lnTo>
                  <a:lnTo>
                    <a:pt x="375328" y="224132"/>
                  </a:lnTo>
                  <a:lnTo>
                    <a:pt x="386207" y="225918"/>
                  </a:lnTo>
                  <a:lnTo>
                    <a:pt x="396988" y="228873"/>
                  </a:lnTo>
                  <a:lnTo>
                    <a:pt x="407703" y="232607"/>
                  </a:lnTo>
                  <a:lnTo>
                    <a:pt x="418374" y="236860"/>
                  </a:lnTo>
                  <a:lnTo>
                    <a:pt x="429016" y="241460"/>
                  </a:lnTo>
                  <a:lnTo>
                    <a:pt x="471466" y="2612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SMARTInkAnnotation20"/>
            <p:cNvSpPr/>
            <p:nvPr/>
          </p:nvSpPr>
          <p:spPr>
            <a:xfrm>
              <a:off x="7183958" y="1365250"/>
              <a:ext cx="39690" cy="246063"/>
            </a:xfrm>
            <a:custGeom>
              <a:avLst/>
              <a:gdLst/>
              <a:ahLst/>
              <a:cxnLst/>
              <a:rect l="0" t="0" r="0" b="0"/>
              <a:pathLst>
                <a:path w="39688" h="246063">
                  <a:moveTo>
                    <a:pt x="39687" y="0"/>
                  </a:moveTo>
                  <a:lnTo>
                    <a:pt x="27046" y="84275"/>
                  </a:lnTo>
                  <a:lnTo>
                    <a:pt x="22440" y="111746"/>
                  </a:lnTo>
                  <a:lnTo>
                    <a:pt x="18489" y="132705"/>
                  </a:lnTo>
                  <a:lnTo>
                    <a:pt x="14972" y="149324"/>
                  </a:lnTo>
                  <a:lnTo>
                    <a:pt x="12626" y="162168"/>
                  </a:lnTo>
                  <a:lnTo>
                    <a:pt x="11063" y="172494"/>
                  </a:lnTo>
                  <a:lnTo>
                    <a:pt x="10021" y="181142"/>
                  </a:lnTo>
                  <a:lnTo>
                    <a:pt x="8444" y="188671"/>
                  </a:lnTo>
                  <a:lnTo>
                    <a:pt x="6512" y="195454"/>
                  </a:lnTo>
                  <a:lnTo>
                    <a:pt x="4341" y="201740"/>
                  </a:lnTo>
                  <a:lnTo>
                    <a:pt x="2894" y="207695"/>
                  </a:lnTo>
                  <a:lnTo>
                    <a:pt x="1929" y="213429"/>
                  </a:lnTo>
                  <a:lnTo>
                    <a:pt x="1286" y="219015"/>
                  </a:lnTo>
                  <a:lnTo>
                    <a:pt x="857" y="223621"/>
                  </a:lnTo>
                  <a:lnTo>
                    <a:pt x="381" y="231091"/>
                  </a:lnTo>
                  <a:lnTo>
                    <a:pt x="169" y="237350"/>
                  </a:lnTo>
                  <a:lnTo>
                    <a:pt x="0" y="2460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SMARTInkAnnotation21"/>
            <p:cNvSpPr/>
            <p:nvPr/>
          </p:nvSpPr>
          <p:spPr>
            <a:xfrm>
              <a:off x="7144267" y="1439863"/>
              <a:ext cx="127010" cy="163512"/>
            </a:xfrm>
            <a:custGeom>
              <a:avLst/>
              <a:gdLst/>
              <a:ahLst/>
              <a:cxnLst/>
              <a:rect l="0" t="0" r="0" b="0"/>
              <a:pathLst>
                <a:path w="126493" h="163260">
                  <a:moveTo>
                    <a:pt x="126492" y="12446"/>
                  </a:moveTo>
                  <a:lnTo>
                    <a:pt x="112824" y="5612"/>
                  </a:lnTo>
                  <a:lnTo>
                    <a:pt x="109443" y="5244"/>
                  </a:lnTo>
                  <a:lnTo>
                    <a:pt x="104542" y="4999"/>
                  </a:lnTo>
                  <a:lnTo>
                    <a:pt x="98630" y="4836"/>
                  </a:lnTo>
                  <a:lnTo>
                    <a:pt x="92925" y="3845"/>
                  </a:lnTo>
                  <a:lnTo>
                    <a:pt x="87357" y="2302"/>
                  </a:lnTo>
                  <a:lnTo>
                    <a:pt x="81881" y="392"/>
                  </a:lnTo>
                  <a:lnTo>
                    <a:pt x="75584" y="0"/>
                  </a:lnTo>
                  <a:lnTo>
                    <a:pt x="68741" y="621"/>
                  </a:lnTo>
                  <a:lnTo>
                    <a:pt x="61533" y="1917"/>
                  </a:lnTo>
                  <a:lnTo>
                    <a:pt x="54964" y="2781"/>
                  </a:lnTo>
                  <a:lnTo>
                    <a:pt x="48821" y="3357"/>
                  </a:lnTo>
                  <a:lnTo>
                    <a:pt x="42962" y="3741"/>
                  </a:lnTo>
                  <a:lnTo>
                    <a:pt x="37291" y="3997"/>
                  </a:lnTo>
                  <a:lnTo>
                    <a:pt x="26287" y="4281"/>
                  </a:lnTo>
                  <a:lnTo>
                    <a:pt x="21765" y="5239"/>
                  </a:lnTo>
                  <a:lnTo>
                    <a:pt x="17869" y="6760"/>
                  </a:lnTo>
                  <a:lnTo>
                    <a:pt x="14389" y="8655"/>
                  </a:lnTo>
                  <a:lnTo>
                    <a:pt x="11187" y="10801"/>
                  </a:lnTo>
                  <a:lnTo>
                    <a:pt x="8172" y="13113"/>
                  </a:lnTo>
                  <a:lnTo>
                    <a:pt x="1206" y="18948"/>
                  </a:lnTo>
                  <a:lnTo>
                    <a:pt x="635" y="20309"/>
                  </a:lnTo>
                  <a:lnTo>
                    <a:pt x="0" y="24172"/>
                  </a:lnTo>
                  <a:lnTo>
                    <a:pt x="713" y="26437"/>
                  </a:lnTo>
                  <a:lnTo>
                    <a:pt x="3856" y="31306"/>
                  </a:lnTo>
                  <a:lnTo>
                    <a:pt x="5930" y="33839"/>
                  </a:lnTo>
                  <a:lnTo>
                    <a:pt x="8193" y="36409"/>
                  </a:lnTo>
                  <a:lnTo>
                    <a:pt x="10585" y="39005"/>
                  </a:lnTo>
                  <a:lnTo>
                    <a:pt x="22378" y="51086"/>
                  </a:lnTo>
                  <a:lnTo>
                    <a:pt x="27097" y="54963"/>
                  </a:lnTo>
                  <a:lnTo>
                    <a:pt x="32007" y="58430"/>
                  </a:lnTo>
                  <a:lnTo>
                    <a:pt x="37043" y="61623"/>
                  </a:lnTo>
                  <a:lnTo>
                    <a:pt x="42165" y="64633"/>
                  </a:lnTo>
                  <a:lnTo>
                    <a:pt x="47344" y="67522"/>
                  </a:lnTo>
                  <a:lnTo>
                    <a:pt x="52560" y="70330"/>
                  </a:lnTo>
                  <a:lnTo>
                    <a:pt x="57801" y="73966"/>
                  </a:lnTo>
                  <a:lnTo>
                    <a:pt x="63060" y="78154"/>
                  </a:lnTo>
                  <a:lnTo>
                    <a:pt x="68328" y="82710"/>
                  </a:lnTo>
                  <a:lnTo>
                    <a:pt x="76536" y="90124"/>
                  </a:lnTo>
                  <a:lnTo>
                    <a:pt x="79959" y="93335"/>
                  </a:lnTo>
                  <a:lnTo>
                    <a:pt x="84004" y="96359"/>
                  </a:lnTo>
                  <a:lnTo>
                    <a:pt x="88466" y="99256"/>
                  </a:lnTo>
                  <a:lnTo>
                    <a:pt x="93204" y="102069"/>
                  </a:lnTo>
                  <a:lnTo>
                    <a:pt x="97245" y="105709"/>
                  </a:lnTo>
                  <a:lnTo>
                    <a:pt x="100820" y="109899"/>
                  </a:lnTo>
                  <a:lnTo>
                    <a:pt x="104087" y="114457"/>
                  </a:lnTo>
                  <a:lnTo>
                    <a:pt x="106263" y="118377"/>
                  </a:lnTo>
                  <a:lnTo>
                    <a:pt x="107714" y="121872"/>
                  </a:lnTo>
                  <a:lnTo>
                    <a:pt x="108682" y="125084"/>
                  </a:lnTo>
                  <a:lnTo>
                    <a:pt x="109327" y="128108"/>
                  </a:lnTo>
                  <a:lnTo>
                    <a:pt x="109758" y="131005"/>
                  </a:lnTo>
                  <a:lnTo>
                    <a:pt x="110044" y="133819"/>
                  </a:lnTo>
                  <a:lnTo>
                    <a:pt x="110235" y="136577"/>
                  </a:lnTo>
                  <a:lnTo>
                    <a:pt x="110363" y="139297"/>
                  </a:lnTo>
                  <a:lnTo>
                    <a:pt x="110447" y="141993"/>
                  </a:lnTo>
                  <a:lnTo>
                    <a:pt x="109622" y="144672"/>
                  </a:lnTo>
                  <a:lnTo>
                    <a:pt x="108190" y="147340"/>
                  </a:lnTo>
                  <a:lnTo>
                    <a:pt x="106354" y="150000"/>
                  </a:lnTo>
                  <a:lnTo>
                    <a:pt x="98955" y="152656"/>
                  </a:lnTo>
                  <a:lnTo>
                    <a:pt x="87850" y="155308"/>
                  </a:lnTo>
                  <a:lnTo>
                    <a:pt x="74272" y="157959"/>
                  </a:lnTo>
                  <a:lnTo>
                    <a:pt x="63457" y="159725"/>
                  </a:lnTo>
                  <a:lnTo>
                    <a:pt x="54483" y="160903"/>
                  </a:lnTo>
                  <a:lnTo>
                    <a:pt x="46737" y="161688"/>
                  </a:lnTo>
                  <a:lnTo>
                    <a:pt x="39808" y="162212"/>
                  </a:lnTo>
                  <a:lnTo>
                    <a:pt x="33425" y="162561"/>
                  </a:lnTo>
                  <a:lnTo>
                    <a:pt x="18365" y="163052"/>
                  </a:lnTo>
                  <a:lnTo>
                    <a:pt x="7430" y="1632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SMARTInkAnnotation22"/>
            <p:cNvSpPr/>
            <p:nvPr/>
          </p:nvSpPr>
          <p:spPr>
            <a:xfrm>
              <a:off x="7596739" y="1325563"/>
              <a:ext cx="334987" cy="309562"/>
            </a:xfrm>
            <a:custGeom>
              <a:avLst/>
              <a:gdLst/>
              <a:ahLst/>
              <a:cxnLst/>
              <a:rect l="0" t="0" r="0" b="0"/>
              <a:pathLst>
                <a:path w="335783" h="309098">
                  <a:moveTo>
                    <a:pt x="15876" y="47159"/>
                  </a:moveTo>
                  <a:lnTo>
                    <a:pt x="15876" y="38732"/>
                  </a:lnTo>
                  <a:lnTo>
                    <a:pt x="16757" y="35367"/>
                  </a:lnTo>
                  <a:lnTo>
                    <a:pt x="20089" y="29277"/>
                  </a:lnTo>
                  <a:lnTo>
                    <a:pt x="26923" y="20890"/>
                  </a:lnTo>
                  <a:lnTo>
                    <a:pt x="36660" y="15494"/>
                  </a:lnTo>
                  <a:lnTo>
                    <a:pt x="42961" y="12820"/>
                  </a:lnTo>
                  <a:lnTo>
                    <a:pt x="50689" y="10155"/>
                  </a:lnTo>
                  <a:lnTo>
                    <a:pt x="59369" y="7497"/>
                  </a:lnTo>
                  <a:lnTo>
                    <a:pt x="68684" y="4843"/>
                  </a:lnTo>
                  <a:lnTo>
                    <a:pt x="78421" y="3073"/>
                  </a:lnTo>
                  <a:lnTo>
                    <a:pt x="88440" y="1894"/>
                  </a:lnTo>
                  <a:lnTo>
                    <a:pt x="98648" y="1107"/>
                  </a:lnTo>
                  <a:lnTo>
                    <a:pt x="109862" y="583"/>
                  </a:lnTo>
                  <a:lnTo>
                    <a:pt x="134082" y="0"/>
                  </a:lnTo>
                  <a:lnTo>
                    <a:pt x="145832" y="727"/>
                  </a:lnTo>
                  <a:lnTo>
                    <a:pt x="157195" y="2093"/>
                  </a:lnTo>
                  <a:lnTo>
                    <a:pt x="168296" y="3886"/>
                  </a:lnTo>
                  <a:lnTo>
                    <a:pt x="178343" y="5081"/>
                  </a:lnTo>
                  <a:lnTo>
                    <a:pt x="187687" y="5878"/>
                  </a:lnTo>
                  <a:lnTo>
                    <a:pt x="196562" y="6409"/>
                  </a:lnTo>
                  <a:lnTo>
                    <a:pt x="205124" y="7646"/>
                  </a:lnTo>
                  <a:lnTo>
                    <a:pt x="213479" y="9352"/>
                  </a:lnTo>
                  <a:lnTo>
                    <a:pt x="221694" y="11371"/>
                  </a:lnTo>
                  <a:lnTo>
                    <a:pt x="228053" y="13599"/>
                  </a:lnTo>
                  <a:lnTo>
                    <a:pt x="237471" y="18426"/>
                  </a:lnTo>
                  <a:lnTo>
                    <a:pt x="247730" y="26103"/>
                  </a:lnTo>
                  <a:lnTo>
                    <a:pt x="252142" y="29749"/>
                  </a:lnTo>
                  <a:lnTo>
                    <a:pt x="251880" y="32025"/>
                  </a:lnTo>
                  <a:lnTo>
                    <a:pt x="249236" y="39257"/>
                  </a:lnTo>
                  <a:lnTo>
                    <a:pt x="245532" y="42773"/>
                  </a:lnTo>
                  <a:lnTo>
                    <a:pt x="240417" y="45999"/>
                  </a:lnTo>
                  <a:lnTo>
                    <a:pt x="234361" y="49031"/>
                  </a:lnTo>
                  <a:lnTo>
                    <a:pt x="227678" y="51935"/>
                  </a:lnTo>
                  <a:lnTo>
                    <a:pt x="220577" y="54753"/>
                  </a:lnTo>
                  <a:lnTo>
                    <a:pt x="205632" y="60236"/>
                  </a:lnTo>
                  <a:lnTo>
                    <a:pt x="190170" y="65612"/>
                  </a:lnTo>
                  <a:lnTo>
                    <a:pt x="182342" y="69163"/>
                  </a:lnTo>
                  <a:lnTo>
                    <a:pt x="174478" y="73294"/>
                  </a:lnTo>
                  <a:lnTo>
                    <a:pt x="166590" y="77811"/>
                  </a:lnTo>
                  <a:lnTo>
                    <a:pt x="158685" y="81705"/>
                  </a:lnTo>
                  <a:lnTo>
                    <a:pt x="150770" y="85183"/>
                  </a:lnTo>
                  <a:lnTo>
                    <a:pt x="142846" y="88383"/>
                  </a:lnTo>
                  <a:lnTo>
                    <a:pt x="135800" y="91399"/>
                  </a:lnTo>
                  <a:lnTo>
                    <a:pt x="123267" y="97102"/>
                  </a:lnTo>
                  <a:lnTo>
                    <a:pt x="114170" y="102576"/>
                  </a:lnTo>
                  <a:lnTo>
                    <a:pt x="110508" y="105270"/>
                  </a:lnTo>
                  <a:lnTo>
                    <a:pt x="119534" y="115004"/>
                  </a:lnTo>
                  <a:lnTo>
                    <a:pt x="137015" y="129431"/>
                  </a:lnTo>
                  <a:lnTo>
                    <a:pt x="160135" y="146986"/>
                  </a:lnTo>
                  <a:lnTo>
                    <a:pt x="179076" y="159572"/>
                  </a:lnTo>
                  <a:lnTo>
                    <a:pt x="195231" y="168844"/>
                  </a:lnTo>
                  <a:lnTo>
                    <a:pt x="279806" y="210890"/>
                  </a:lnTo>
                  <a:lnTo>
                    <a:pt x="288843" y="216285"/>
                  </a:lnTo>
                  <a:lnTo>
                    <a:pt x="296631" y="221646"/>
                  </a:lnTo>
                  <a:lnTo>
                    <a:pt x="303587" y="226984"/>
                  </a:lnTo>
                  <a:lnTo>
                    <a:pt x="309989" y="231424"/>
                  </a:lnTo>
                  <a:lnTo>
                    <a:pt x="316020" y="235267"/>
                  </a:lnTo>
                  <a:lnTo>
                    <a:pt x="321805" y="238710"/>
                  </a:lnTo>
                  <a:lnTo>
                    <a:pt x="330585" y="244888"/>
                  </a:lnTo>
                  <a:lnTo>
                    <a:pt x="334160" y="247770"/>
                  </a:lnTo>
                  <a:lnTo>
                    <a:pt x="335662" y="250573"/>
                  </a:lnTo>
                  <a:lnTo>
                    <a:pt x="335782" y="253324"/>
                  </a:lnTo>
                  <a:lnTo>
                    <a:pt x="334980" y="256040"/>
                  </a:lnTo>
                  <a:lnTo>
                    <a:pt x="332681" y="258733"/>
                  </a:lnTo>
                  <a:lnTo>
                    <a:pt x="325422" y="264076"/>
                  </a:lnTo>
                  <a:lnTo>
                    <a:pt x="316318" y="269391"/>
                  </a:lnTo>
                  <a:lnTo>
                    <a:pt x="311419" y="272043"/>
                  </a:lnTo>
                  <a:lnTo>
                    <a:pt x="304627" y="273811"/>
                  </a:lnTo>
                  <a:lnTo>
                    <a:pt x="296571" y="274990"/>
                  </a:lnTo>
                  <a:lnTo>
                    <a:pt x="287672" y="275775"/>
                  </a:lnTo>
                  <a:lnTo>
                    <a:pt x="277330" y="277181"/>
                  </a:lnTo>
                  <a:lnTo>
                    <a:pt x="254080" y="281095"/>
                  </a:lnTo>
                  <a:lnTo>
                    <a:pt x="216198" y="288257"/>
                  </a:lnTo>
                  <a:lnTo>
                    <a:pt x="203222" y="289912"/>
                  </a:lnTo>
                  <a:lnTo>
                    <a:pt x="190162" y="291015"/>
                  </a:lnTo>
                  <a:lnTo>
                    <a:pt x="177046" y="291751"/>
                  </a:lnTo>
                  <a:lnTo>
                    <a:pt x="163892" y="293123"/>
                  </a:lnTo>
                  <a:lnTo>
                    <a:pt x="150713" y="294920"/>
                  </a:lnTo>
                  <a:lnTo>
                    <a:pt x="137516" y="297000"/>
                  </a:lnTo>
                  <a:lnTo>
                    <a:pt x="124309" y="298386"/>
                  </a:lnTo>
                  <a:lnTo>
                    <a:pt x="111095" y="299311"/>
                  </a:lnTo>
                  <a:lnTo>
                    <a:pt x="97876" y="299927"/>
                  </a:lnTo>
                  <a:lnTo>
                    <a:pt x="85535" y="301220"/>
                  </a:lnTo>
                  <a:lnTo>
                    <a:pt x="73780" y="302963"/>
                  </a:lnTo>
                  <a:lnTo>
                    <a:pt x="62416" y="305008"/>
                  </a:lnTo>
                  <a:lnTo>
                    <a:pt x="52195" y="306371"/>
                  </a:lnTo>
                  <a:lnTo>
                    <a:pt x="42734" y="307280"/>
                  </a:lnTo>
                  <a:lnTo>
                    <a:pt x="33781" y="307885"/>
                  </a:lnTo>
                  <a:lnTo>
                    <a:pt x="19130" y="308558"/>
                  </a:lnTo>
                  <a:lnTo>
                    <a:pt x="0" y="3090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SMARTInkAnnotation23"/>
            <p:cNvSpPr/>
            <p:nvPr/>
          </p:nvSpPr>
          <p:spPr>
            <a:xfrm>
              <a:off x="7001381" y="1682750"/>
              <a:ext cx="1151025" cy="39688"/>
            </a:xfrm>
            <a:custGeom>
              <a:avLst/>
              <a:gdLst/>
              <a:ahLst/>
              <a:cxnLst/>
              <a:rect l="0" t="0" r="0" b="0"/>
              <a:pathLst>
                <a:path w="1150938" h="39329">
                  <a:moveTo>
                    <a:pt x="0" y="39328"/>
                  </a:moveTo>
                  <a:lnTo>
                    <a:pt x="4214" y="35115"/>
                  </a:lnTo>
                  <a:lnTo>
                    <a:pt x="8982" y="33873"/>
                  </a:lnTo>
                  <a:lnTo>
                    <a:pt x="15690" y="33046"/>
                  </a:lnTo>
                  <a:lnTo>
                    <a:pt x="23688" y="32494"/>
                  </a:lnTo>
                  <a:lnTo>
                    <a:pt x="30786" y="31244"/>
                  </a:lnTo>
                  <a:lnTo>
                    <a:pt x="37281" y="29529"/>
                  </a:lnTo>
                  <a:lnTo>
                    <a:pt x="43374" y="27504"/>
                  </a:lnTo>
                  <a:lnTo>
                    <a:pt x="52729" y="25272"/>
                  </a:lnTo>
                  <a:lnTo>
                    <a:pt x="64257" y="22902"/>
                  </a:lnTo>
                  <a:lnTo>
                    <a:pt x="77233" y="20440"/>
                  </a:lnTo>
                  <a:lnTo>
                    <a:pt x="92058" y="18799"/>
                  </a:lnTo>
                  <a:lnTo>
                    <a:pt x="108115" y="17704"/>
                  </a:lnTo>
                  <a:lnTo>
                    <a:pt x="124993" y="16975"/>
                  </a:lnTo>
                  <a:lnTo>
                    <a:pt x="143301" y="15607"/>
                  </a:lnTo>
                  <a:lnTo>
                    <a:pt x="182458" y="11735"/>
                  </a:lnTo>
                  <a:lnTo>
                    <a:pt x="202778" y="10349"/>
                  </a:lnTo>
                  <a:lnTo>
                    <a:pt x="223379" y="9426"/>
                  </a:lnTo>
                  <a:lnTo>
                    <a:pt x="244170" y="8810"/>
                  </a:lnTo>
                  <a:lnTo>
                    <a:pt x="265085" y="7517"/>
                  </a:lnTo>
                  <a:lnTo>
                    <a:pt x="307139" y="3730"/>
                  </a:lnTo>
                  <a:lnTo>
                    <a:pt x="457534" y="1458"/>
                  </a:lnTo>
                  <a:lnTo>
                    <a:pt x="765162" y="0"/>
                  </a:lnTo>
                  <a:lnTo>
                    <a:pt x="810851" y="762"/>
                  </a:lnTo>
                  <a:lnTo>
                    <a:pt x="851012" y="2152"/>
                  </a:lnTo>
                  <a:lnTo>
                    <a:pt x="921504" y="6049"/>
                  </a:lnTo>
                  <a:lnTo>
                    <a:pt x="985173" y="10720"/>
                  </a:lnTo>
                  <a:lnTo>
                    <a:pt x="1038753" y="15736"/>
                  </a:lnTo>
                  <a:lnTo>
                    <a:pt x="1062918" y="18309"/>
                  </a:lnTo>
                  <a:lnTo>
                    <a:pt x="1083438" y="20906"/>
                  </a:lnTo>
                  <a:lnTo>
                    <a:pt x="1101527" y="23519"/>
                  </a:lnTo>
                  <a:lnTo>
                    <a:pt x="1150937" y="313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SMARTInkAnnotation24"/>
            <p:cNvSpPr/>
            <p:nvPr/>
          </p:nvSpPr>
          <p:spPr>
            <a:xfrm>
              <a:off x="7747563" y="1817689"/>
              <a:ext cx="31752" cy="246062"/>
            </a:xfrm>
            <a:custGeom>
              <a:avLst/>
              <a:gdLst/>
              <a:ahLst/>
              <a:cxnLst/>
              <a:rect l="0" t="0" r="0" b="0"/>
              <a:pathLst>
                <a:path w="30521" h="246064">
                  <a:moveTo>
                    <a:pt x="30520" y="0"/>
                  </a:moveTo>
                  <a:lnTo>
                    <a:pt x="30520" y="29707"/>
                  </a:lnTo>
                  <a:lnTo>
                    <a:pt x="29639" y="35680"/>
                  </a:lnTo>
                  <a:lnTo>
                    <a:pt x="28168" y="42307"/>
                  </a:lnTo>
                  <a:lnTo>
                    <a:pt x="26307" y="49372"/>
                  </a:lnTo>
                  <a:lnTo>
                    <a:pt x="25066" y="55845"/>
                  </a:lnTo>
                  <a:lnTo>
                    <a:pt x="24238" y="61925"/>
                  </a:lnTo>
                  <a:lnTo>
                    <a:pt x="23687" y="67742"/>
                  </a:lnTo>
                  <a:lnTo>
                    <a:pt x="23319" y="74265"/>
                  </a:lnTo>
                  <a:lnTo>
                    <a:pt x="22911" y="88569"/>
                  </a:lnTo>
                  <a:lnTo>
                    <a:pt x="21919" y="96088"/>
                  </a:lnTo>
                  <a:lnTo>
                    <a:pt x="20377" y="103746"/>
                  </a:lnTo>
                  <a:lnTo>
                    <a:pt x="18466" y="111498"/>
                  </a:lnTo>
                  <a:lnTo>
                    <a:pt x="16310" y="119311"/>
                  </a:lnTo>
                  <a:lnTo>
                    <a:pt x="11564" y="135048"/>
                  </a:lnTo>
                  <a:lnTo>
                    <a:pt x="9946" y="142949"/>
                  </a:lnTo>
                  <a:lnTo>
                    <a:pt x="8866" y="150862"/>
                  </a:lnTo>
                  <a:lnTo>
                    <a:pt x="8146" y="158783"/>
                  </a:lnTo>
                  <a:lnTo>
                    <a:pt x="6786" y="165828"/>
                  </a:lnTo>
                  <a:lnTo>
                    <a:pt x="4995" y="172288"/>
                  </a:lnTo>
                  <a:lnTo>
                    <a:pt x="2921" y="178359"/>
                  </a:lnTo>
                  <a:lnTo>
                    <a:pt x="1537" y="185934"/>
                  </a:lnTo>
                  <a:lnTo>
                    <a:pt x="615" y="194512"/>
                  </a:lnTo>
                  <a:lnTo>
                    <a:pt x="0" y="203758"/>
                  </a:lnTo>
                  <a:lnTo>
                    <a:pt x="472" y="212568"/>
                  </a:lnTo>
                  <a:lnTo>
                    <a:pt x="1669" y="221087"/>
                  </a:lnTo>
                  <a:lnTo>
                    <a:pt x="6709" y="2460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SMARTInkAnnotation25"/>
            <p:cNvSpPr/>
            <p:nvPr/>
          </p:nvSpPr>
          <p:spPr>
            <a:xfrm>
              <a:off x="7691996" y="1876426"/>
              <a:ext cx="234968" cy="163513"/>
            </a:xfrm>
            <a:custGeom>
              <a:avLst/>
              <a:gdLst/>
              <a:ahLst/>
              <a:cxnLst/>
              <a:rect l="0" t="0" r="0" b="0"/>
              <a:pathLst>
                <a:path w="234950" h="163187">
                  <a:moveTo>
                    <a:pt x="190500" y="4573"/>
                  </a:moveTo>
                  <a:lnTo>
                    <a:pt x="157396" y="4573"/>
                  </a:lnTo>
                  <a:lnTo>
                    <a:pt x="151674" y="3691"/>
                  </a:lnTo>
                  <a:lnTo>
                    <a:pt x="144331" y="2222"/>
                  </a:lnTo>
                  <a:lnTo>
                    <a:pt x="135908" y="359"/>
                  </a:lnTo>
                  <a:lnTo>
                    <a:pt x="126766" y="0"/>
                  </a:lnTo>
                  <a:lnTo>
                    <a:pt x="117142" y="643"/>
                  </a:lnTo>
                  <a:lnTo>
                    <a:pt x="107199" y="1953"/>
                  </a:lnTo>
                  <a:lnTo>
                    <a:pt x="97042" y="2826"/>
                  </a:lnTo>
                  <a:lnTo>
                    <a:pt x="86743" y="3409"/>
                  </a:lnTo>
                  <a:lnTo>
                    <a:pt x="66775" y="4056"/>
                  </a:lnTo>
                  <a:lnTo>
                    <a:pt x="49081" y="4343"/>
                  </a:lnTo>
                  <a:lnTo>
                    <a:pt x="40658" y="5302"/>
                  </a:lnTo>
                  <a:lnTo>
                    <a:pt x="32397" y="6823"/>
                  </a:lnTo>
                  <a:lnTo>
                    <a:pt x="12769" y="11387"/>
                  </a:lnTo>
                  <a:lnTo>
                    <a:pt x="12040" y="12644"/>
                  </a:lnTo>
                  <a:lnTo>
                    <a:pt x="12436" y="14363"/>
                  </a:lnTo>
                  <a:lnTo>
                    <a:pt x="13583" y="16392"/>
                  </a:lnTo>
                  <a:lnTo>
                    <a:pt x="19560" y="20997"/>
                  </a:lnTo>
                  <a:lnTo>
                    <a:pt x="23624" y="23460"/>
                  </a:lnTo>
                  <a:lnTo>
                    <a:pt x="29860" y="25102"/>
                  </a:lnTo>
                  <a:lnTo>
                    <a:pt x="37545" y="26197"/>
                  </a:lnTo>
                  <a:lnTo>
                    <a:pt x="46197" y="26926"/>
                  </a:lnTo>
                  <a:lnTo>
                    <a:pt x="56374" y="28295"/>
                  </a:lnTo>
                  <a:lnTo>
                    <a:pt x="67568" y="30089"/>
                  </a:lnTo>
                  <a:lnTo>
                    <a:pt x="79442" y="32167"/>
                  </a:lnTo>
                  <a:lnTo>
                    <a:pt x="90885" y="35316"/>
                  </a:lnTo>
                  <a:lnTo>
                    <a:pt x="102042" y="39180"/>
                  </a:lnTo>
                  <a:lnTo>
                    <a:pt x="113006" y="43519"/>
                  </a:lnTo>
                  <a:lnTo>
                    <a:pt x="124726" y="47294"/>
                  </a:lnTo>
                  <a:lnTo>
                    <a:pt x="136950" y="50693"/>
                  </a:lnTo>
                  <a:lnTo>
                    <a:pt x="184038" y="62484"/>
                  </a:lnTo>
                  <a:lnTo>
                    <a:pt x="193248" y="66111"/>
                  </a:lnTo>
                  <a:lnTo>
                    <a:pt x="201151" y="70293"/>
                  </a:lnTo>
                  <a:lnTo>
                    <a:pt x="208184" y="74845"/>
                  </a:lnTo>
                  <a:lnTo>
                    <a:pt x="214636" y="79643"/>
                  </a:lnTo>
                  <a:lnTo>
                    <a:pt x="220703" y="84606"/>
                  </a:lnTo>
                  <a:lnTo>
                    <a:pt x="226510" y="89679"/>
                  </a:lnTo>
                  <a:lnTo>
                    <a:pt x="230382" y="93942"/>
                  </a:lnTo>
                  <a:lnTo>
                    <a:pt x="232963" y="97666"/>
                  </a:lnTo>
                  <a:lnTo>
                    <a:pt x="234683" y="101031"/>
                  </a:lnTo>
                  <a:lnTo>
                    <a:pt x="234949" y="105038"/>
                  </a:lnTo>
                  <a:lnTo>
                    <a:pt x="234244" y="109474"/>
                  </a:lnTo>
                  <a:lnTo>
                    <a:pt x="232892" y="114195"/>
                  </a:lnTo>
                  <a:lnTo>
                    <a:pt x="230227" y="118224"/>
                  </a:lnTo>
                  <a:lnTo>
                    <a:pt x="226686" y="121792"/>
                  </a:lnTo>
                  <a:lnTo>
                    <a:pt x="222561" y="125052"/>
                  </a:lnTo>
                  <a:lnTo>
                    <a:pt x="217166" y="128108"/>
                  </a:lnTo>
                  <a:lnTo>
                    <a:pt x="210923" y="131027"/>
                  </a:lnTo>
                  <a:lnTo>
                    <a:pt x="204116" y="133855"/>
                  </a:lnTo>
                  <a:lnTo>
                    <a:pt x="195167" y="136622"/>
                  </a:lnTo>
                  <a:lnTo>
                    <a:pt x="184792" y="139349"/>
                  </a:lnTo>
                  <a:lnTo>
                    <a:pt x="129058" y="152719"/>
                  </a:lnTo>
                  <a:lnTo>
                    <a:pt x="104396" y="158022"/>
                  </a:lnTo>
                  <a:lnTo>
                    <a:pt x="92528" y="159789"/>
                  </a:lnTo>
                  <a:lnTo>
                    <a:pt x="81088" y="160967"/>
                  </a:lnTo>
                  <a:lnTo>
                    <a:pt x="69933" y="161753"/>
                  </a:lnTo>
                  <a:lnTo>
                    <a:pt x="59851" y="162276"/>
                  </a:lnTo>
                  <a:lnTo>
                    <a:pt x="41594" y="162858"/>
                  </a:lnTo>
                  <a:lnTo>
                    <a:pt x="20653" y="163186"/>
                  </a:lnTo>
                  <a:lnTo>
                    <a:pt x="15532" y="162350"/>
                  </a:lnTo>
                  <a:lnTo>
                    <a:pt x="11237" y="160910"/>
                  </a:lnTo>
                  <a:lnTo>
                    <a:pt x="7491" y="159069"/>
                  </a:lnTo>
                  <a:lnTo>
                    <a:pt x="4994" y="156959"/>
                  </a:lnTo>
                  <a:lnTo>
                    <a:pt x="3330" y="154671"/>
                  </a:lnTo>
                  <a:lnTo>
                    <a:pt x="0" y="1474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SMARTInkAnnotation26"/>
            <p:cNvSpPr/>
            <p:nvPr/>
          </p:nvSpPr>
          <p:spPr>
            <a:xfrm>
              <a:off x="8009520" y="1817689"/>
              <a:ext cx="71442" cy="254000"/>
            </a:xfrm>
            <a:custGeom>
              <a:avLst/>
              <a:gdLst/>
              <a:ahLst/>
              <a:cxnLst/>
              <a:rect l="0" t="0" r="0" b="0"/>
              <a:pathLst>
                <a:path w="70098" h="254001">
                  <a:moveTo>
                    <a:pt x="70097" y="0"/>
                  </a:moveTo>
                  <a:lnTo>
                    <a:pt x="65884" y="16855"/>
                  </a:lnTo>
                  <a:lnTo>
                    <a:pt x="64643" y="24466"/>
                  </a:lnTo>
                  <a:lnTo>
                    <a:pt x="63815" y="32186"/>
                  </a:lnTo>
                  <a:lnTo>
                    <a:pt x="63263" y="39978"/>
                  </a:lnTo>
                  <a:lnTo>
                    <a:pt x="62014" y="47819"/>
                  </a:lnTo>
                  <a:lnTo>
                    <a:pt x="60298" y="55692"/>
                  </a:lnTo>
                  <a:lnTo>
                    <a:pt x="58274" y="63586"/>
                  </a:lnTo>
                  <a:lnTo>
                    <a:pt x="55159" y="71495"/>
                  </a:lnTo>
                  <a:lnTo>
                    <a:pt x="51319" y="79414"/>
                  </a:lnTo>
                  <a:lnTo>
                    <a:pt x="46995" y="87338"/>
                  </a:lnTo>
                  <a:lnTo>
                    <a:pt x="43231" y="95267"/>
                  </a:lnTo>
                  <a:lnTo>
                    <a:pt x="39839" y="103199"/>
                  </a:lnTo>
                  <a:lnTo>
                    <a:pt x="36696" y="111133"/>
                  </a:lnTo>
                  <a:lnTo>
                    <a:pt x="30852" y="127004"/>
                  </a:lnTo>
                  <a:lnTo>
                    <a:pt x="28059" y="134940"/>
                  </a:lnTo>
                  <a:lnTo>
                    <a:pt x="20251" y="155518"/>
                  </a:lnTo>
                  <a:lnTo>
                    <a:pt x="15700" y="167178"/>
                  </a:lnTo>
                  <a:lnTo>
                    <a:pt x="12666" y="177598"/>
                  </a:lnTo>
                  <a:lnTo>
                    <a:pt x="10643" y="187191"/>
                  </a:lnTo>
                  <a:lnTo>
                    <a:pt x="9294" y="196231"/>
                  </a:lnTo>
                  <a:lnTo>
                    <a:pt x="7513" y="204022"/>
                  </a:lnTo>
                  <a:lnTo>
                    <a:pt x="5444" y="210980"/>
                  </a:lnTo>
                  <a:lnTo>
                    <a:pt x="3183" y="217383"/>
                  </a:lnTo>
                  <a:lnTo>
                    <a:pt x="1675" y="223415"/>
                  </a:lnTo>
                  <a:lnTo>
                    <a:pt x="670" y="229201"/>
                  </a:lnTo>
                  <a:lnTo>
                    <a:pt x="0" y="234821"/>
                  </a:lnTo>
                  <a:lnTo>
                    <a:pt x="435" y="239450"/>
                  </a:lnTo>
                  <a:lnTo>
                    <a:pt x="1607" y="243418"/>
                  </a:lnTo>
                  <a:lnTo>
                    <a:pt x="6597" y="2540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SMARTInkAnnotation27"/>
            <p:cNvSpPr/>
            <p:nvPr/>
          </p:nvSpPr>
          <p:spPr>
            <a:xfrm>
              <a:off x="8168282" y="1809751"/>
              <a:ext cx="276246" cy="333375"/>
            </a:xfrm>
            <a:custGeom>
              <a:avLst/>
              <a:gdLst/>
              <a:ahLst/>
              <a:cxnLst/>
              <a:rect l="0" t="0" r="0" b="0"/>
              <a:pathLst>
                <a:path w="276841" h="333347">
                  <a:moveTo>
                    <a:pt x="71437" y="7909"/>
                  </a:moveTo>
                  <a:lnTo>
                    <a:pt x="79865" y="3695"/>
                  </a:lnTo>
                  <a:lnTo>
                    <a:pt x="86354" y="1626"/>
                  </a:lnTo>
                  <a:lnTo>
                    <a:pt x="93941" y="706"/>
                  </a:lnTo>
                  <a:lnTo>
                    <a:pt x="99670" y="461"/>
                  </a:lnTo>
                  <a:lnTo>
                    <a:pt x="113090" y="189"/>
                  </a:lnTo>
                  <a:lnTo>
                    <a:pt x="151071" y="0"/>
                  </a:lnTo>
                  <a:lnTo>
                    <a:pt x="159804" y="872"/>
                  </a:lnTo>
                  <a:lnTo>
                    <a:pt x="169154" y="2336"/>
                  </a:lnTo>
                  <a:lnTo>
                    <a:pt x="178915" y="4193"/>
                  </a:lnTo>
                  <a:lnTo>
                    <a:pt x="188069" y="6314"/>
                  </a:lnTo>
                  <a:lnTo>
                    <a:pt x="196816" y="8609"/>
                  </a:lnTo>
                  <a:lnTo>
                    <a:pt x="205294" y="11021"/>
                  </a:lnTo>
                  <a:lnTo>
                    <a:pt x="213592" y="14394"/>
                  </a:lnTo>
                  <a:lnTo>
                    <a:pt x="221769" y="18405"/>
                  </a:lnTo>
                  <a:lnTo>
                    <a:pt x="229867" y="22844"/>
                  </a:lnTo>
                  <a:lnTo>
                    <a:pt x="237029" y="27567"/>
                  </a:lnTo>
                  <a:lnTo>
                    <a:pt x="243569" y="32479"/>
                  </a:lnTo>
                  <a:lnTo>
                    <a:pt x="249691" y="37518"/>
                  </a:lnTo>
                  <a:lnTo>
                    <a:pt x="255538" y="42641"/>
                  </a:lnTo>
                  <a:lnTo>
                    <a:pt x="261198" y="47821"/>
                  </a:lnTo>
                  <a:lnTo>
                    <a:pt x="266737" y="53038"/>
                  </a:lnTo>
                  <a:lnTo>
                    <a:pt x="270427" y="58279"/>
                  </a:lnTo>
                  <a:lnTo>
                    <a:pt x="272890" y="63537"/>
                  </a:lnTo>
                  <a:lnTo>
                    <a:pt x="274530" y="68807"/>
                  </a:lnTo>
                  <a:lnTo>
                    <a:pt x="275625" y="74084"/>
                  </a:lnTo>
                  <a:lnTo>
                    <a:pt x="276354" y="79366"/>
                  </a:lnTo>
                  <a:lnTo>
                    <a:pt x="276840" y="84651"/>
                  </a:lnTo>
                  <a:lnTo>
                    <a:pt x="276282" y="89938"/>
                  </a:lnTo>
                  <a:lnTo>
                    <a:pt x="275029" y="95227"/>
                  </a:lnTo>
                  <a:lnTo>
                    <a:pt x="273310" y="100517"/>
                  </a:lnTo>
                  <a:lnTo>
                    <a:pt x="270402" y="105807"/>
                  </a:lnTo>
                  <a:lnTo>
                    <a:pt x="266699" y="111098"/>
                  </a:lnTo>
                  <a:lnTo>
                    <a:pt x="262465" y="116389"/>
                  </a:lnTo>
                  <a:lnTo>
                    <a:pt x="256116" y="121680"/>
                  </a:lnTo>
                  <a:lnTo>
                    <a:pt x="248354" y="126971"/>
                  </a:lnTo>
                  <a:lnTo>
                    <a:pt x="239654" y="132263"/>
                  </a:lnTo>
                  <a:lnTo>
                    <a:pt x="230324" y="136672"/>
                  </a:lnTo>
                  <a:lnTo>
                    <a:pt x="220577" y="140494"/>
                  </a:lnTo>
                  <a:lnTo>
                    <a:pt x="210552" y="143924"/>
                  </a:lnTo>
                  <a:lnTo>
                    <a:pt x="200340" y="147974"/>
                  </a:lnTo>
                  <a:lnTo>
                    <a:pt x="190004" y="152438"/>
                  </a:lnTo>
                  <a:lnTo>
                    <a:pt x="179587" y="157178"/>
                  </a:lnTo>
                  <a:lnTo>
                    <a:pt x="168231" y="161220"/>
                  </a:lnTo>
                  <a:lnTo>
                    <a:pt x="156251" y="164797"/>
                  </a:lnTo>
                  <a:lnTo>
                    <a:pt x="109554" y="176874"/>
                  </a:lnTo>
                  <a:lnTo>
                    <a:pt x="98612" y="178760"/>
                  </a:lnTo>
                  <a:lnTo>
                    <a:pt x="87790" y="180018"/>
                  </a:lnTo>
                  <a:lnTo>
                    <a:pt x="77048" y="180856"/>
                  </a:lnTo>
                  <a:lnTo>
                    <a:pt x="69003" y="182297"/>
                  </a:lnTo>
                  <a:lnTo>
                    <a:pt x="62759" y="184140"/>
                  </a:lnTo>
                  <a:lnTo>
                    <a:pt x="57714" y="186250"/>
                  </a:lnTo>
                  <a:lnTo>
                    <a:pt x="49758" y="188595"/>
                  </a:lnTo>
                  <a:lnTo>
                    <a:pt x="46401" y="189220"/>
                  </a:lnTo>
                  <a:lnTo>
                    <a:pt x="56510" y="194047"/>
                  </a:lnTo>
                  <a:lnTo>
                    <a:pt x="75597" y="201674"/>
                  </a:lnTo>
                  <a:lnTo>
                    <a:pt x="157024" y="232959"/>
                  </a:lnTo>
                  <a:lnTo>
                    <a:pt x="171710" y="239081"/>
                  </a:lnTo>
                  <a:lnTo>
                    <a:pt x="185030" y="244926"/>
                  </a:lnTo>
                  <a:lnTo>
                    <a:pt x="197437" y="250587"/>
                  </a:lnTo>
                  <a:lnTo>
                    <a:pt x="208353" y="256125"/>
                  </a:lnTo>
                  <a:lnTo>
                    <a:pt x="218277" y="261580"/>
                  </a:lnTo>
                  <a:lnTo>
                    <a:pt x="235476" y="271464"/>
                  </a:lnTo>
                  <a:lnTo>
                    <a:pt x="249002" y="278796"/>
                  </a:lnTo>
                  <a:lnTo>
                    <a:pt x="253314" y="281986"/>
                  </a:lnTo>
                  <a:lnTo>
                    <a:pt x="256189" y="284995"/>
                  </a:lnTo>
                  <a:lnTo>
                    <a:pt x="258105" y="287883"/>
                  </a:lnTo>
                  <a:lnTo>
                    <a:pt x="260234" y="293443"/>
                  </a:lnTo>
                  <a:lnTo>
                    <a:pt x="260802" y="296161"/>
                  </a:lnTo>
                  <a:lnTo>
                    <a:pt x="258534" y="298855"/>
                  </a:lnTo>
                  <a:lnTo>
                    <a:pt x="254376" y="301532"/>
                  </a:lnTo>
                  <a:lnTo>
                    <a:pt x="248960" y="304199"/>
                  </a:lnTo>
                  <a:lnTo>
                    <a:pt x="242702" y="306859"/>
                  </a:lnTo>
                  <a:lnTo>
                    <a:pt x="235885" y="309514"/>
                  </a:lnTo>
                  <a:lnTo>
                    <a:pt x="228694" y="312166"/>
                  </a:lnTo>
                  <a:lnTo>
                    <a:pt x="219490" y="313935"/>
                  </a:lnTo>
                  <a:lnTo>
                    <a:pt x="208945" y="315113"/>
                  </a:lnTo>
                  <a:lnTo>
                    <a:pt x="197505" y="315899"/>
                  </a:lnTo>
                  <a:lnTo>
                    <a:pt x="185468" y="317305"/>
                  </a:lnTo>
                  <a:lnTo>
                    <a:pt x="173035" y="319124"/>
                  </a:lnTo>
                  <a:lnTo>
                    <a:pt x="160336" y="321219"/>
                  </a:lnTo>
                  <a:lnTo>
                    <a:pt x="147460" y="322615"/>
                  </a:lnTo>
                  <a:lnTo>
                    <a:pt x="134466" y="323546"/>
                  </a:lnTo>
                  <a:lnTo>
                    <a:pt x="121395" y="324167"/>
                  </a:lnTo>
                  <a:lnTo>
                    <a:pt x="95110" y="324857"/>
                  </a:lnTo>
                  <a:lnTo>
                    <a:pt x="81927" y="325040"/>
                  </a:lnTo>
                  <a:lnTo>
                    <a:pt x="68729" y="326045"/>
                  </a:lnTo>
                  <a:lnTo>
                    <a:pt x="55521" y="327597"/>
                  </a:lnTo>
                  <a:lnTo>
                    <a:pt x="42306" y="329513"/>
                  </a:lnTo>
                  <a:lnTo>
                    <a:pt x="31732" y="330791"/>
                  </a:lnTo>
                  <a:lnTo>
                    <a:pt x="22918" y="331642"/>
                  </a:lnTo>
                  <a:lnTo>
                    <a:pt x="0" y="3333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extLst>
      <p:ext uri="{BB962C8B-B14F-4D97-AF65-F5344CB8AC3E}">
        <p14:creationId xmlns:p14="http://schemas.microsoft.com/office/powerpoint/2010/main" val="22532708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Battle over a National Bank</a:t>
            </a:r>
          </a:p>
        </p:txBody>
      </p:sp>
      <p:sp>
        <p:nvSpPr>
          <p:cNvPr id="3" name="Content Placeholder 2"/>
          <p:cNvSpPr>
            <a:spLocks noGrp="1"/>
          </p:cNvSpPr>
          <p:nvPr>
            <p:ph idx="1"/>
          </p:nvPr>
        </p:nvSpPr>
        <p:spPr/>
        <p:txBody>
          <a:bodyPr rtlCol="0">
            <a:normAutofit/>
          </a:bodyPr>
          <a:lstStyle/>
          <a:p>
            <a:pPr>
              <a:defRPr/>
            </a:pPr>
            <a:r>
              <a:rPr lang="en-US" dirty="0" smtClean="0"/>
              <a:t>Hamilton believed a national bank was necessary</a:t>
            </a:r>
          </a:p>
          <a:p>
            <a:pPr lvl="1">
              <a:defRPr/>
            </a:pPr>
            <a:r>
              <a:rPr lang="en-US" dirty="0" smtClean="0"/>
              <a:t>Private institution with the government being the major stockholder and where the Treasury would deposit extra money</a:t>
            </a:r>
          </a:p>
          <a:p>
            <a:pPr lvl="1">
              <a:defRPr/>
            </a:pPr>
            <a:r>
              <a:rPr lang="en-US" dirty="0" smtClean="0"/>
              <a:t>Federal dollars would stimulate business by being in circulation</a:t>
            </a:r>
          </a:p>
          <a:p>
            <a:pPr lvl="1">
              <a:defRPr/>
            </a:pPr>
            <a:r>
              <a:rPr lang="en-US" dirty="0" smtClean="0"/>
              <a:t>Could print paper money to provide a stable national currency</a:t>
            </a:r>
          </a:p>
          <a:p>
            <a:pPr>
              <a:defRPr/>
            </a:pPr>
            <a:r>
              <a:rPr lang="en-US" dirty="0" smtClean="0"/>
              <a:t>But is this idea constitutional?</a:t>
            </a:r>
          </a:p>
        </p:txBody>
      </p:sp>
    </p:spTree>
    <p:extLst>
      <p:ext uri="{BB962C8B-B14F-4D97-AF65-F5344CB8AC3E}">
        <p14:creationId xmlns:p14="http://schemas.microsoft.com/office/powerpoint/2010/main" val="30877023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The Bank Controversy</a:t>
            </a:r>
          </a:p>
        </p:txBody>
      </p:sp>
      <p:sp>
        <p:nvSpPr>
          <p:cNvPr id="3" name="Content Placeholder 2"/>
          <p:cNvSpPr>
            <a:spLocks noGrp="1"/>
          </p:cNvSpPr>
          <p:nvPr>
            <p:ph idx="1"/>
          </p:nvPr>
        </p:nvSpPr>
        <p:spPr/>
        <p:txBody>
          <a:bodyPr rtlCol="0">
            <a:normAutofit/>
          </a:bodyPr>
          <a:lstStyle/>
          <a:p>
            <a:pPr>
              <a:defRPr/>
            </a:pPr>
            <a:r>
              <a:rPr lang="en-US" dirty="0" smtClean="0"/>
              <a:t>Jefferson argues this is not constitutional and should be reserved to the states</a:t>
            </a:r>
          </a:p>
          <a:p>
            <a:pPr lvl="1">
              <a:defRPr/>
            </a:pPr>
            <a:r>
              <a:rPr lang="en-US" dirty="0" smtClean="0"/>
              <a:t>Literal interpretation or strict interpretation of the Constitution</a:t>
            </a:r>
          </a:p>
          <a:p>
            <a:pPr>
              <a:defRPr/>
            </a:pPr>
            <a:r>
              <a:rPr lang="en-US" dirty="0" smtClean="0"/>
              <a:t>Hamilton argues that the power to create a bank falls under the “necessary and proper” clause</a:t>
            </a:r>
          </a:p>
          <a:p>
            <a:pPr lvl="1">
              <a:defRPr/>
            </a:pPr>
            <a:r>
              <a:rPr lang="en-US" dirty="0" smtClean="0"/>
              <a:t>Government can collect taxes and regulate trade.  For this, a bank is not only proper, but necessary</a:t>
            </a:r>
          </a:p>
          <a:p>
            <a:pPr lvl="1">
              <a:defRPr/>
            </a:pPr>
            <a:r>
              <a:rPr lang="en-US" dirty="0" smtClean="0"/>
              <a:t>Loose construction of the Constitution (elastic clause)</a:t>
            </a:r>
          </a:p>
          <a:p>
            <a:pPr marL="0" indent="0">
              <a:buNone/>
              <a:defRPr/>
            </a:pPr>
            <a:endParaRPr lang="en-US" dirty="0" smtClean="0"/>
          </a:p>
        </p:txBody>
      </p:sp>
    </p:spTree>
    <p:extLst>
      <p:ext uri="{BB962C8B-B14F-4D97-AF65-F5344CB8AC3E}">
        <p14:creationId xmlns:p14="http://schemas.microsoft.com/office/powerpoint/2010/main" val="29093759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Decision on the Bank</a:t>
            </a:r>
          </a:p>
        </p:txBody>
      </p:sp>
      <p:sp>
        <p:nvSpPr>
          <p:cNvPr id="3" name="Content Placeholder 2"/>
          <p:cNvSpPr>
            <a:spLocks noGrp="1"/>
          </p:cNvSpPr>
          <p:nvPr>
            <p:ph idx="1"/>
          </p:nvPr>
        </p:nvSpPr>
        <p:spPr/>
        <p:txBody>
          <a:bodyPr rtlCol="0">
            <a:normAutofit/>
          </a:bodyPr>
          <a:lstStyle/>
          <a:p>
            <a:pPr>
              <a:defRPr/>
            </a:pPr>
            <a:r>
              <a:rPr lang="en-US" dirty="0" smtClean="0"/>
              <a:t>Hamilton’s views win after a bitter debate in Congress.  North with commercial and financial centers supports, and agricultural South opposes</a:t>
            </a:r>
          </a:p>
          <a:p>
            <a:pPr>
              <a:defRPr/>
            </a:pPr>
            <a:r>
              <a:rPr lang="en-US" dirty="0" smtClean="0"/>
              <a:t>Bank of the United States was created in 1791 and chartered for 20 years- located in Philadelphia</a:t>
            </a:r>
          </a:p>
          <a:p>
            <a:pPr lvl="1">
              <a:defRPr/>
            </a:pPr>
            <a:r>
              <a:rPr lang="en-US" dirty="0" smtClean="0"/>
              <a:t>Capital of $10 million, with one-fifth owned by the federal government</a:t>
            </a:r>
          </a:p>
          <a:p>
            <a:pPr>
              <a:defRPr/>
            </a:pPr>
            <a:r>
              <a:rPr lang="en-US" dirty="0" smtClean="0"/>
              <a:t>The rest of the stock was snatched up in less than 2 hours</a:t>
            </a:r>
          </a:p>
        </p:txBody>
      </p:sp>
    </p:spTree>
    <p:extLst>
      <p:ext uri="{BB962C8B-B14F-4D97-AF65-F5344CB8AC3E}">
        <p14:creationId xmlns:p14="http://schemas.microsoft.com/office/powerpoint/2010/main" val="1943401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84709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87485800"/>
      </p:ext>
    </p:ext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The Whiskey Rebellion</a:t>
            </a:r>
          </a:p>
        </p:txBody>
      </p:sp>
      <p:sp>
        <p:nvSpPr>
          <p:cNvPr id="3" name="Content Placeholder 2"/>
          <p:cNvSpPr>
            <a:spLocks noGrp="1"/>
          </p:cNvSpPr>
          <p:nvPr>
            <p:ph idx="1"/>
          </p:nvPr>
        </p:nvSpPr>
        <p:spPr/>
        <p:txBody>
          <a:bodyPr rtlCol="0">
            <a:normAutofit fontScale="92500"/>
          </a:bodyPr>
          <a:lstStyle/>
          <a:p>
            <a:pPr>
              <a:defRPr/>
            </a:pPr>
            <a:r>
              <a:rPr lang="en-US" dirty="0" smtClean="0"/>
              <a:t>Southwestern PA, 1794</a:t>
            </a:r>
          </a:p>
          <a:p>
            <a:pPr>
              <a:defRPr/>
            </a:pPr>
            <a:r>
              <a:rPr lang="en-US" dirty="0" smtClean="0"/>
              <a:t>Tax on whiskey was a burden for those living on the frontier- whiskey was used as currency in these areas, even to pay preachers</a:t>
            </a:r>
          </a:p>
          <a:p>
            <a:pPr>
              <a:defRPr/>
            </a:pPr>
            <a:r>
              <a:rPr lang="en-US" dirty="0" smtClean="0"/>
              <a:t>Brought the tax to a halt by tarring and feathering revenue officers</a:t>
            </a:r>
          </a:p>
          <a:p>
            <a:pPr>
              <a:defRPr/>
            </a:pPr>
            <a:r>
              <a:rPr lang="en-US" dirty="0" smtClean="0"/>
              <a:t>President Washington summons up the militia of several states, and an army of about 13,000 is rallied</a:t>
            </a:r>
          </a:p>
          <a:p>
            <a:pPr>
              <a:defRPr/>
            </a:pPr>
            <a:r>
              <a:rPr lang="en-US" dirty="0" smtClean="0"/>
              <a:t>They found no rebellion when they reached western Pennsylvania, and the men who opposed the tax were quickly captured or dispersed</a:t>
            </a:r>
          </a:p>
          <a:p>
            <a:pPr>
              <a:defRPr/>
            </a:pPr>
            <a:r>
              <a:rPr lang="en-US" dirty="0" smtClean="0"/>
              <a:t>Washington’s government commands a new respect- but some questioned it as an overreaction</a:t>
            </a:r>
          </a:p>
        </p:txBody>
      </p:sp>
    </p:spTree>
    <p:extLst>
      <p:ext uri="{BB962C8B-B14F-4D97-AF65-F5344CB8AC3E}">
        <p14:creationId xmlns:p14="http://schemas.microsoft.com/office/powerpoint/2010/main" val="17211018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The First Political Parties</a:t>
            </a:r>
          </a:p>
        </p:txBody>
      </p:sp>
      <p:sp>
        <p:nvSpPr>
          <p:cNvPr id="11267" name="Content Placeholder 2"/>
          <p:cNvSpPr>
            <a:spLocks noGrp="1"/>
          </p:cNvSpPr>
          <p:nvPr>
            <p:ph idx="1"/>
          </p:nvPr>
        </p:nvSpPr>
        <p:spPr/>
        <p:txBody>
          <a:bodyPr/>
          <a:lstStyle/>
          <a:p>
            <a:pPr eaLnBrk="1" hangingPunct="1"/>
            <a:r>
              <a:rPr lang="en-US" altLang="en-US" smtClean="0"/>
              <a:t>Hamilton’s economic plans (the assuming debts, excise tax, national bank) had helped the country, but at the cost of infringing on states’ rights.</a:t>
            </a:r>
          </a:p>
          <a:p>
            <a:pPr eaLnBrk="1" hangingPunct="1"/>
            <a:r>
              <a:rPr lang="en-US" altLang="en-US" smtClean="0"/>
              <a:t>Jefferson and Madison organize the opposition to the Hamiltonian program, and this leads to the beginning of the two-party system in America- Federalists and Democratic-Republicans</a:t>
            </a:r>
          </a:p>
        </p:txBody>
      </p:sp>
    </p:spTree>
    <p:extLst>
      <p:ext uri="{BB962C8B-B14F-4D97-AF65-F5344CB8AC3E}">
        <p14:creationId xmlns:p14="http://schemas.microsoft.com/office/powerpoint/2010/main" val="42664748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The French Issue</a:t>
            </a:r>
          </a:p>
        </p:txBody>
      </p:sp>
      <p:sp>
        <p:nvSpPr>
          <p:cNvPr id="12291" name="Content Placeholder 2"/>
          <p:cNvSpPr>
            <a:spLocks noGrp="1"/>
          </p:cNvSpPr>
          <p:nvPr>
            <p:ph idx="1"/>
          </p:nvPr>
        </p:nvSpPr>
        <p:spPr/>
        <p:txBody>
          <a:bodyPr/>
          <a:lstStyle/>
          <a:p>
            <a:pPr eaLnBrk="1" hangingPunct="1"/>
            <a:r>
              <a:rPr lang="en-US" altLang="en-US" smtClean="0"/>
              <a:t>Jeffersonian Republicans wanted to support the French when they became involved in war with Britain and Austria in 1792. (Franco-American alliance still on the books)</a:t>
            </a:r>
          </a:p>
          <a:p>
            <a:pPr eaLnBrk="1" hangingPunct="1"/>
            <a:r>
              <a:rPr lang="en-US" altLang="en-US" smtClean="0"/>
              <a:t>Washington knew it was in America’s self-interest to avoid European conflicts until it had grown in population and status enough to assert its rights with its navy</a:t>
            </a:r>
          </a:p>
          <a:p>
            <a:pPr eaLnBrk="1" hangingPunct="1"/>
            <a:endParaRPr lang="en-US" altLang="en-US" smtClean="0"/>
          </a:p>
        </p:txBody>
      </p:sp>
    </p:spTree>
    <p:extLst>
      <p:ext uri="{BB962C8B-B14F-4D97-AF65-F5344CB8AC3E}">
        <p14:creationId xmlns:p14="http://schemas.microsoft.com/office/powerpoint/2010/main" val="36256596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altLang="en-US" smtClean="0"/>
              <a:t>Washington’s Neutrality Proclamation</a:t>
            </a:r>
          </a:p>
        </p:txBody>
      </p:sp>
      <p:sp>
        <p:nvSpPr>
          <p:cNvPr id="13315" name="Content Placeholder 2"/>
          <p:cNvSpPr>
            <a:spLocks noGrp="1"/>
          </p:cNvSpPr>
          <p:nvPr>
            <p:ph idx="1"/>
          </p:nvPr>
        </p:nvSpPr>
        <p:spPr>
          <a:xfrm>
            <a:off x="1981200" y="1600200"/>
            <a:ext cx="8229600" cy="4953000"/>
          </a:xfrm>
        </p:spPr>
        <p:txBody>
          <a:bodyPr/>
          <a:lstStyle/>
          <a:p>
            <a:pPr eaLnBrk="1" hangingPunct="1"/>
            <a:r>
              <a:rPr lang="en-US" altLang="en-US"/>
              <a:t>Proclaimed American neutrality in the conflict between France and Britain and warned Americans to stay neutral toward both camps</a:t>
            </a:r>
          </a:p>
          <a:p>
            <a:pPr eaLnBrk="1" hangingPunct="1"/>
            <a:r>
              <a:rPr lang="en-US" altLang="en-US"/>
              <a:t>Growing isolationist tradition in America</a:t>
            </a:r>
          </a:p>
          <a:p>
            <a:pPr eaLnBrk="1" hangingPunct="1"/>
            <a:r>
              <a:rPr lang="en-US" altLang="en-US"/>
              <a:t>Illustrates the principle that self-interest is the basic cement of alliances.</a:t>
            </a:r>
          </a:p>
          <a:p>
            <a:pPr eaLnBrk="1" hangingPunct="1"/>
            <a:r>
              <a:rPr lang="en-US" altLang="en-US"/>
              <a:t>America learns another valuable lesson: being a “neutral” that favors one side over the other can be beneficial to both America and the countries they want to help</a:t>
            </a:r>
          </a:p>
          <a:p>
            <a:pPr eaLnBrk="1" hangingPunct="1"/>
            <a:r>
              <a:rPr lang="en-US" altLang="en-US"/>
              <a:t>Citizen Genet affair</a:t>
            </a:r>
          </a:p>
        </p:txBody>
      </p:sp>
    </p:spTree>
    <p:extLst>
      <p:ext uri="{BB962C8B-B14F-4D97-AF65-F5344CB8AC3E}">
        <p14:creationId xmlns:p14="http://schemas.microsoft.com/office/powerpoint/2010/main" val="3336157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Jay’s Treaty</a:t>
            </a:r>
          </a:p>
        </p:txBody>
      </p:sp>
      <p:sp>
        <p:nvSpPr>
          <p:cNvPr id="15363" name="Content Placeholder 2"/>
          <p:cNvSpPr>
            <a:spLocks noGrp="1"/>
          </p:cNvSpPr>
          <p:nvPr>
            <p:ph idx="1"/>
          </p:nvPr>
        </p:nvSpPr>
        <p:spPr/>
        <p:txBody>
          <a:bodyPr/>
          <a:lstStyle/>
          <a:p>
            <a:pPr eaLnBrk="1" hangingPunct="1"/>
            <a:r>
              <a:rPr lang="en-US" altLang="en-US"/>
              <a:t>British naval forces had seized nearly 300 American merchant ships and impressed dozens of the sailors into British service</a:t>
            </a:r>
          </a:p>
          <a:p>
            <a:pPr eaLnBrk="1" hangingPunct="1"/>
            <a:r>
              <a:rPr lang="en-US" altLang="en-US"/>
              <a:t>Jeffersonians called for an embargo on British trade</a:t>
            </a:r>
          </a:p>
          <a:p>
            <a:pPr eaLnBrk="1" hangingPunct="1"/>
            <a:r>
              <a:rPr lang="en-US" altLang="en-US"/>
              <a:t>Chief Justice John Jay sent to Britain to negotiate a treaty</a:t>
            </a:r>
          </a:p>
          <a:p>
            <a:pPr eaLnBrk="1" hangingPunct="1"/>
            <a:r>
              <a:rPr lang="en-US" altLang="en-US"/>
              <a:t>Jay’s Treaty- British promise to evacuate their northern posts on U.S. soil, would pay damages for their seizing American ships.  Americans had to pay debts still owed to British on pre-Revolution accounts</a:t>
            </a:r>
          </a:p>
        </p:txBody>
      </p:sp>
    </p:spTree>
    <p:extLst>
      <p:ext uri="{BB962C8B-B14F-4D97-AF65-F5344CB8AC3E}">
        <p14:creationId xmlns:p14="http://schemas.microsoft.com/office/powerpoint/2010/main" val="42751570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Reaction to Jay’s Treaty</a:t>
            </a:r>
          </a:p>
        </p:txBody>
      </p:sp>
      <p:sp>
        <p:nvSpPr>
          <p:cNvPr id="16387" name="Content Placeholder 2"/>
          <p:cNvSpPr>
            <a:spLocks noGrp="1"/>
          </p:cNvSpPr>
          <p:nvPr>
            <p:ph idx="1"/>
          </p:nvPr>
        </p:nvSpPr>
        <p:spPr/>
        <p:txBody>
          <a:bodyPr/>
          <a:lstStyle/>
          <a:p>
            <a:pPr eaLnBrk="1" hangingPunct="1"/>
            <a:r>
              <a:rPr lang="en-US" altLang="en-US" smtClean="0"/>
              <a:t>Democratic-Republican party consolidates and is vitalized by this treaty</a:t>
            </a:r>
          </a:p>
          <a:p>
            <a:pPr eaLnBrk="1" hangingPunct="1"/>
            <a:r>
              <a:rPr lang="en-US" altLang="en-US" smtClean="0"/>
              <a:t>Southern planters had to pay most of the pre-Revolutionary debts while the northern Federalists gained money from British seizing of ships</a:t>
            </a:r>
          </a:p>
          <a:p>
            <a:pPr eaLnBrk="1" hangingPunct="1"/>
            <a:r>
              <a:rPr lang="en-US" altLang="en-US" smtClean="0"/>
              <a:t>Spain moves to deal with the U.S. through Pinckney’s Treaty- free navigation of the Mississippi River and the large territory disputed north of Florida</a:t>
            </a:r>
          </a:p>
        </p:txBody>
      </p:sp>
    </p:spTree>
    <p:extLst>
      <p:ext uri="{BB962C8B-B14F-4D97-AF65-F5344CB8AC3E}">
        <p14:creationId xmlns:p14="http://schemas.microsoft.com/office/powerpoint/2010/main" val="11664624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Washington’s Farewell</a:t>
            </a:r>
          </a:p>
        </p:txBody>
      </p:sp>
      <p:sp>
        <p:nvSpPr>
          <p:cNvPr id="17411" name="Content Placeholder 2"/>
          <p:cNvSpPr>
            <a:spLocks noGrp="1"/>
          </p:cNvSpPr>
          <p:nvPr>
            <p:ph idx="1"/>
          </p:nvPr>
        </p:nvSpPr>
        <p:spPr/>
        <p:txBody>
          <a:bodyPr/>
          <a:lstStyle/>
          <a:p>
            <a:pPr eaLnBrk="1" hangingPunct="1"/>
            <a:r>
              <a:rPr lang="en-US" altLang="en-US"/>
              <a:t>After his second term, Washington decides to retire</a:t>
            </a:r>
          </a:p>
          <a:p>
            <a:pPr eaLnBrk="1" hangingPunct="1"/>
            <a:r>
              <a:rPr lang="en-US" altLang="en-US"/>
              <a:t>His Farewell Address was printed in newspapers</a:t>
            </a:r>
          </a:p>
          <a:p>
            <a:pPr lvl="1" eaLnBrk="1" hangingPunct="1"/>
            <a:r>
              <a:rPr lang="en-US" altLang="en-US" smtClean="0"/>
              <a:t>Avoid permanent alliances</a:t>
            </a:r>
          </a:p>
          <a:p>
            <a:pPr lvl="1" eaLnBrk="1" hangingPunct="1"/>
            <a:r>
              <a:rPr lang="en-US" altLang="en-US" smtClean="0"/>
              <a:t>Favors temporary alliances for “extraordinary emergencies”</a:t>
            </a:r>
          </a:p>
          <a:p>
            <a:pPr eaLnBrk="1" hangingPunct="1"/>
            <a:r>
              <a:rPr lang="en-US" altLang="en-US"/>
              <a:t>Washington’s presidential legacy left a fiscally sound government, strong central government, expansion westward, and kept the nation out of foreign wars</a:t>
            </a:r>
          </a:p>
        </p:txBody>
      </p:sp>
    </p:spTree>
    <p:extLst>
      <p:ext uri="{BB962C8B-B14F-4D97-AF65-F5344CB8AC3E}">
        <p14:creationId xmlns:p14="http://schemas.microsoft.com/office/powerpoint/2010/main" val="10476603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smtClean="0"/>
              <a:t>Excerpts from Washington’s Farewell Address</a:t>
            </a:r>
          </a:p>
        </p:txBody>
      </p:sp>
      <p:sp>
        <p:nvSpPr>
          <p:cNvPr id="18435" name="Content Placeholder 2"/>
          <p:cNvSpPr>
            <a:spLocks noGrp="1"/>
          </p:cNvSpPr>
          <p:nvPr>
            <p:ph idx="1"/>
          </p:nvPr>
        </p:nvSpPr>
        <p:spPr/>
        <p:txBody>
          <a:bodyPr/>
          <a:lstStyle/>
          <a:p>
            <a:r>
              <a:rPr lang="en-US" altLang="en-US" sz="2400" b="1" i="1">
                <a:solidFill>
                  <a:schemeClr val="hlink"/>
                </a:solidFill>
                <a:latin typeface="Times New Roman" panose="02020603050405020304" pitchFamily="18" charset="0"/>
              </a:rPr>
              <a:t>The great rule of conduct for us, in regard to foreign nations is in extending our commercial relations to have with them as little </a:t>
            </a:r>
            <a:r>
              <a:rPr lang="en-US" altLang="en-US" sz="2400" b="1">
                <a:solidFill>
                  <a:schemeClr val="hlink"/>
                </a:solidFill>
                <a:latin typeface="Times New Roman" panose="02020603050405020304" pitchFamily="18" charset="0"/>
              </a:rPr>
              <a:t>political</a:t>
            </a:r>
            <a:r>
              <a:rPr lang="en-US" altLang="en-US" sz="2400" b="1" i="1">
                <a:solidFill>
                  <a:schemeClr val="hlink"/>
                </a:solidFill>
                <a:latin typeface="Times New Roman" panose="02020603050405020304" pitchFamily="18" charset="0"/>
              </a:rPr>
              <a:t> connection as possible…’Tis our true policy to steer clear of permanent alliances with any portion of the foreign world”</a:t>
            </a:r>
          </a:p>
          <a:p>
            <a:r>
              <a:rPr lang="en-US" altLang="en-US" sz="2400" b="1" i="1">
                <a:solidFill>
                  <a:schemeClr val="hlink"/>
                </a:solidFill>
                <a:latin typeface="Times New Roman" panose="02020603050405020304" pitchFamily="18" charset="0"/>
              </a:rPr>
              <a:t>“Let me now…warn you in the most solemn manner against the baneful effects of the spirit of party…the disorders and miseries, which result, gradually incline the minds of men to seek security and repose in the absolute power of an individual.”</a:t>
            </a:r>
          </a:p>
          <a:p>
            <a:endParaRPr lang="en-US" altLang="en-US" smtClean="0"/>
          </a:p>
        </p:txBody>
      </p:sp>
    </p:spTree>
    <p:extLst>
      <p:ext uri="{BB962C8B-B14F-4D97-AF65-F5344CB8AC3E}">
        <p14:creationId xmlns:p14="http://schemas.microsoft.com/office/powerpoint/2010/main" val="10677964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The Election of 1796</a:t>
            </a:r>
          </a:p>
        </p:txBody>
      </p:sp>
      <p:sp>
        <p:nvSpPr>
          <p:cNvPr id="19459" name="Content Placeholder 2"/>
          <p:cNvSpPr>
            <a:spLocks noGrp="1"/>
          </p:cNvSpPr>
          <p:nvPr>
            <p:ph idx="1"/>
          </p:nvPr>
        </p:nvSpPr>
        <p:spPr/>
        <p:txBody>
          <a:bodyPr/>
          <a:lstStyle/>
          <a:p>
            <a:pPr eaLnBrk="1" hangingPunct="1"/>
            <a:r>
              <a:rPr lang="en-US" altLang="en-US"/>
              <a:t>The Federalists turned to John Adams and the Democratic-Republicans rallied behind Thomas Jefferson</a:t>
            </a:r>
          </a:p>
          <a:p>
            <a:pPr eaLnBrk="1" hangingPunct="1"/>
            <a:r>
              <a:rPr lang="en-US" altLang="en-US"/>
              <a:t>Rather than focusing on issues, the campaign focused on personalities</a:t>
            </a:r>
          </a:p>
          <a:p>
            <a:pPr eaLnBrk="1" hangingPunct="1"/>
            <a:r>
              <a:rPr lang="en-US" altLang="en-US"/>
              <a:t>John Adams wins 71-68 in the Electoral College.  Jefferson, under the rules at the time, becomes vice-president</a:t>
            </a:r>
          </a:p>
          <a:p>
            <a:pPr eaLnBrk="1" hangingPunct="1"/>
            <a:r>
              <a:rPr lang="en-US" altLang="en-US"/>
              <a:t>The new president had inherited a problem, this time with France.</a:t>
            </a:r>
          </a:p>
        </p:txBody>
      </p:sp>
    </p:spTree>
    <p:extLst>
      <p:ext uri="{BB962C8B-B14F-4D97-AF65-F5344CB8AC3E}">
        <p14:creationId xmlns:p14="http://schemas.microsoft.com/office/powerpoint/2010/main" val="42818891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Adams’ problem with France</a:t>
            </a:r>
          </a:p>
        </p:txBody>
      </p:sp>
      <p:sp>
        <p:nvSpPr>
          <p:cNvPr id="20483" name="Content Placeholder 2"/>
          <p:cNvSpPr>
            <a:spLocks noGrp="1"/>
          </p:cNvSpPr>
          <p:nvPr>
            <p:ph idx="1"/>
          </p:nvPr>
        </p:nvSpPr>
        <p:spPr/>
        <p:txBody>
          <a:bodyPr/>
          <a:lstStyle/>
          <a:p>
            <a:pPr eaLnBrk="1" hangingPunct="1"/>
            <a:r>
              <a:rPr lang="en-US" altLang="en-US" smtClean="0"/>
              <a:t>The French hated Jay’s Treaty- view it as a violation of the Franco-American alliance</a:t>
            </a:r>
          </a:p>
          <a:p>
            <a:pPr eaLnBrk="1" hangingPunct="1"/>
            <a:r>
              <a:rPr lang="en-US" altLang="en-US" smtClean="0"/>
              <a:t>French warships begin to seize American merchant vessels, 300 by mid-1797</a:t>
            </a:r>
          </a:p>
          <a:p>
            <a:pPr eaLnBrk="1" hangingPunct="1"/>
            <a:r>
              <a:rPr lang="en-US" altLang="en-US" smtClean="0"/>
              <a:t>Adams, following Washington’s tradition, sends a diplomatic commission to France</a:t>
            </a:r>
          </a:p>
          <a:p>
            <a:pPr eaLnBrk="1" hangingPunct="1"/>
            <a:r>
              <a:rPr lang="en-US" altLang="en-US" smtClean="0"/>
              <a:t>Three French envoys, referred to as X, Y, and Z, asked the American commission for a bribe of $250,000 for the French foreign minister Talleyrand simply to talk to him</a:t>
            </a:r>
          </a:p>
        </p:txBody>
      </p:sp>
    </p:spTree>
    <p:extLst>
      <p:ext uri="{BB962C8B-B14F-4D97-AF65-F5344CB8AC3E}">
        <p14:creationId xmlns:p14="http://schemas.microsoft.com/office/powerpoint/2010/main" val="4497749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2781300" y="176214"/>
            <a:ext cx="6972300" cy="585787"/>
          </a:xfrm>
        </p:spPr>
        <p:txBody>
          <a:bodyPr vert="horz" lIns="0" tIns="0" rIns="0" bIns="0" rtlCol="0" anchor="ct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sz="3600"/>
              <a:t>The Northwest Territory</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b="4083"/>
          <a:stretch>
            <a:fillRect/>
          </a:stretch>
        </p:blipFill>
        <p:spPr bwMode="auto">
          <a:xfrm>
            <a:off x="1981200" y="914400"/>
            <a:ext cx="82296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4339608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The XYZ Affair</a:t>
            </a:r>
          </a:p>
        </p:txBody>
      </p:sp>
      <p:sp>
        <p:nvSpPr>
          <p:cNvPr id="21507" name="Content Placeholder 2"/>
          <p:cNvSpPr>
            <a:spLocks noGrp="1"/>
          </p:cNvSpPr>
          <p:nvPr>
            <p:ph idx="1"/>
          </p:nvPr>
        </p:nvSpPr>
        <p:spPr/>
        <p:txBody>
          <a:bodyPr/>
          <a:lstStyle/>
          <a:p>
            <a:pPr eaLnBrk="1" hangingPunct="1"/>
            <a:r>
              <a:rPr lang="en-US" altLang="en-US" smtClean="0"/>
              <a:t>Slap in the face to Americans to ask that much simply to talk.</a:t>
            </a:r>
          </a:p>
          <a:p>
            <a:pPr eaLnBrk="1" hangingPunct="1"/>
            <a:r>
              <a:rPr lang="en-US" altLang="en-US" smtClean="0"/>
              <a:t>Americans called for war against France</a:t>
            </a:r>
          </a:p>
          <a:p>
            <a:pPr eaLnBrk="1" hangingPunct="1"/>
            <a:r>
              <a:rPr lang="en-US" altLang="en-US" smtClean="0"/>
              <a:t>Navy Department created; Marine Corps reestablished; army of 10,000 authorized</a:t>
            </a:r>
          </a:p>
          <a:p>
            <a:pPr eaLnBrk="1" hangingPunct="1"/>
            <a:r>
              <a:rPr lang="en-US" altLang="en-US" smtClean="0"/>
              <a:t>Fighting occurred on the seas- captured over 80 armed French vessels, but several hundred American merchant ships were lost</a:t>
            </a:r>
          </a:p>
        </p:txBody>
      </p:sp>
    </p:spTree>
    <p:extLst>
      <p:ext uri="{BB962C8B-B14F-4D97-AF65-F5344CB8AC3E}">
        <p14:creationId xmlns:p14="http://schemas.microsoft.com/office/powerpoint/2010/main" val="11219578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Conflict Resolution with the French</a:t>
            </a:r>
          </a:p>
        </p:txBody>
      </p:sp>
      <p:sp>
        <p:nvSpPr>
          <p:cNvPr id="22531" name="Content Placeholder 2"/>
          <p:cNvSpPr>
            <a:spLocks noGrp="1"/>
          </p:cNvSpPr>
          <p:nvPr>
            <p:ph idx="1"/>
          </p:nvPr>
        </p:nvSpPr>
        <p:spPr/>
        <p:txBody>
          <a:bodyPr>
            <a:normAutofit lnSpcReduction="10000"/>
          </a:bodyPr>
          <a:lstStyle/>
          <a:p>
            <a:pPr eaLnBrk="1" hangingPunct="1"/>
            <a:r>
              <a:rPr lang="en-US" altLang="en-US"/>
              <a:t>The French wanted no full-scale war with America</a:t>
            </a:r>
          </a:p>
          <a:p>
            <a:pPr eaLnBrk="1" hangingPunct="1"/>
            <a:r>
              <a:rPr lang="en-US" altLang="en-US"/>
              <a:t>A war with France could have sent Adams’ popularity soaring, but he knew war had to be avoided</a:t>
            </a:r>
          </a:p>
          <a:p>
            <a:pPr eaLnBrk="1" hangingPunct="1"/>
            <a:r>
              <a:rPr lang="en-US" altLang="en-US"/>
              <a:t>Napoleon was more than ready to make peace and be rid of the American quarrel</a:t>
            </a:r>
          </a:p>
          <a:p>
            <a:pPr eaLnBrk="1" hangingPunct="1"/>
            <a:r>
              <a:rPr lang="en-US" altLang="en-US"/>
              <a:t>Convention of 1800 signed in Paris</a:t>
            </a:r>
          </a:p>
          <a:p>
            <a:pPr lvl="1" eaLnBrk="1" hangingPunct="1"/>
            <a:r>
              <a:rPr lang="en-US" altLang="en-US" smtClean="0"/>
              <a:t> Annulment of the Franco-American alliance</a:t>
            </a:r>
          </a:p>
          <a:p>
            <a:pPr lvl="1" eaLnBrk="1" hangingPunct="1"/>
            <a:r>
              <a:rPr lang="en-US" altLang="en-US" smtClean="0"/>
              <a:t>U.S. agreed to pay damages to their shippers</a:t>
            </a:r>
          </a:p>
          <a:p>
            <a:pPr eaLnBrk="1" hangingPunct="1"/>
            <a:r>
              <a:rPr lang="en-US" altLang="en-US" smtClean="0"/>
              <a:t>Adams avoids war, and unknowingly paves the way for the purchase of the Louisiana Territory</a:t>
            </a:r>
          </a:p>
          <a:p>
            <a:pPr eaLnBrk="1" hangingPunct="1"/>
            <a:endParaRPr lang="en-US" altLang="en-US" smtClean="0"/>
          </a:p>
        </p:txBody>
      </p:sp>
    </p:spTree>
    <p:extLst>
      <p:ext uri="{BB962C8B-B14F-4D97-AF65-F5344CB8AC3E}">
        <p14:creationId xmlns:p14="http://schemas.microsoft.com/office/powerpoint/2010/main" val="33874410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Federalist vs. Jeffersonians</a:t>
            </a:r>
          </a:p>
        </p:txBody>
      </p:sp>
      <p:sp>
        <p:nvSpPr>
          <p:cNvPr id="23555" name="Content Placeholder 2"/>
          <p:cNvSpPr>
            <a:spLocks noGrp="1"/>
          </p:cNvSpPr>
          <p:nvPr>
            <p:ph idx="1"/>
          </p:nvPr>
        </p:nvSpPr>
        <p:spPr>
          <a:xfrm>
            <a:off x="1981200" y="1600200"/>
            <a:ext cx="8229600" cy="5029200"/>
          </a:xfrm>
        </p:spPr>
        <p:txBody>
          <a:bodyPr/>
          <a:lstStyle/>
          <a:p>
            <a:r>
              <a:rPr lang="en-US" altLang="en-US" sz="2400"/>
              <a:t>Laws passed by Federalists in 1798</a:t>
            </a:r>
          </a:p>
          <a:p>
            <a:pPr lvl="1"/>
            <a:r>
              <a:rPr lang="en-US" altLang="en-US"/>
              <a:t>Alien Laws</a:t>
            </a:r>
          </a:p>
          <a:p>
            <a:pPr lvl="2"/>
            <a:r>
              <a:rPr lang="en-US" altLang="en-US" smtClean="0"/>
              <a:t>Raised residency requirement to be a citizen from 5 years to 14 years</a:t>
            </a:r>
          </a:p>
          <a:p>
            <a:pPr lvl="2"/>
            <a:r>
              <a:rPr lang="en-US" altLang="en-US" smtClean="0"/>
              <a:t>President can deport dangerous foreigners in times of peace and deport or imprison them during war</a:t>
            </a:r>
          </a:p>
          <a:p>
            <a:pPr lvl="1"/>
            <a:r>
              <a:rPr lang="en-US" altLang="en-US"/>
              <a:t>Sedition Act</a:t>
            </a:r>
          </a:p>
          <a:p>
            <a:pPr lvl="2"/>
            <a:r>
              <a:rPr lang="en-US" altLang="en-US" smtClean="0"/>
              <a:t>Slap to freedom of speech and the press</a:t>
            </a:r>
          </a:p>
          <a:p>
            <a:pPr lvl="2"/>
            <a:r>
              <a:rPr lang="en-US" altLang="en-US" smtClean="0"/>
              <a:t>Anyone who impedes the politics of government or falsely defames an official can be fined or imprisoned</a:t>
            </a:r>
          </a:p>
          <a:p>
            <a:r>
              <a:rPr lang="en-US" altLang="en-US" sz="2400"/>
              <a:t>The Supreme Court, dominated by Federalists, upheld the Sedition Act</a:t>
            </a:r>
          </a:p>
        </p:txBody>
      </p:sp>
    </p:spTree>
    <p:extLst>
      <p:ext uri="{BB962C8B-B14F-4D97-AF65-F5344CB8AC3E}">
        <p14:creationId xmlns:p14="http://schemas.microsoft.com/office/powerpoint/2010/main" val="16479545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smtClean="0"/>
              <a:t>The Jeffersonian Reply to the Alien and Sedition Laws</a:t>
            </a:r>
          </a:p>
        </p:txBody>
      </p:sp>
      <p:sp>
        <p:nvSpPr>
          <p:cNvPr id="3" name="Content Placeholder 2"/>
          <p:cNvSpPr>
            <a:spLocks noGrp="1"/>
          </p:cNvSpPr>
          <p:nvPr>
            <p:ph idx="1"/>
          </p:nvPr>
        </p:nvSpPr>
        <p:spPr>
          <a:xfrm>
            <a:off x="1981200" y="1600200"/>
            <a:ext cx="8229600" cy="5257800"/>
          </a:xfrm>
        </p:spPr>
        <p:txBody>
          <a:bodyPr/>
          <a:lstStyle/>
          <a:p>
            <a:pPr>
              <a:buFont typeface="Arial" charset="0"/>
              <a:buChar char="•"/>
              <a:defRPr/>
            </a:pPr>
            <a:r>
              <a:rPr lang="en-US" sz="2100" dirty="0"/>
              <a:t>Kentucky Resolution (Jefferson) and Virginia Resolution (Madison)</a:t>
            </a:r>
          </a:p>
          <a:p>
            <a:pPr lvl="1">
              <a:buFont typeface="Arial" charset="0"/>
              <a:buChar char="–"/>
              <a:defRPr/>
            </a:pPr>
            <a:r>
              <a:rPr lang="en-US" sz="2100" dirty="0"/>
              <a:t>Compact theory- The 13 states had entered into a contract, so the national government is an agent of the states, created by the states</a:t>
            </a:r>
          </a:p>
          <a:p>
            <a:pPr lvl="1">
              <a:buFont typeface="Arial" charset="0"/>
              <a:buChar char="–"/>
              <a:defRPr/>
            </a:pPr>
            <a:r>
              <a:rPr lang="en-US" sz="2100" dirty="0"/>
              <a:t>The states were the final judges of whether the government breaks the compact by overstepping its authority</a:t>
            </a:r>
          </a:p>
          <a:p>
            <a:pPr>
              <a:buFont typeface="Arial" charset="0"/>
              <a:buChar char="•"/>
              <a:defRPr/>
            </a:pPr>
            <a:r>
              <a:rPr lang="en-US" sz="2100" dirty="0"/>
              <a:t>For Jefferson’s Kentucky Resolution, he says that the federal government exceeded its power with the Alien and Sedition Laws, and nullification was a correct remedy to the problem</a:t>
            </a:r>
          </a:p>
          <a:p>
            <a:pPr>
              <a:buFont typeface="Arial" charset="0"/>
              <a:buChar char="•"/>
              <a:defRPr/>
            </a:pPr>
            <a:r>
              <a:rPr lang="en-US" sz="2100" dirty="0"/>
              <a:t>Federalists argued that the people had created the compact, not the states, so the Supreme Court had to nullify unconstitutional legislation</a:t>
            </a:r>
          </a:p>
          <a:p>
            <a:pPr>
              <a:buFont typeface="Arial" charset="0"/>
              <a:buChar char="•"/>
              <a:defRPr/>
            </a:pPr>
            <a:r>
              <a:rPr lang="en-US" sz="2100" dirty="0"/>
              <a:t>Jefferson and Madison did not have the goal of breaking up the union, but were trying to unify opposition to the Federalists for 1800</a:t>
            </a:r>
          </a:p>
          <a:p>
            <a:pPr marL="0" indent="0">
              <a:buNone/>
              <a:defRPr/>
            </a:pPr>
            <a:endParaRPr lang="en-US" sz="2100" dirty="0"/>
          </a:p>
        </p:txBody>
      </p:sp>
    </p:spTree>
    <p:extLst>
      <p:ext uri="{BB962C8B-B14F-4D97-AF65-F5344CB8AC3E}">
        <p14:creationId xmlns:p14="http://schemas.microsoft.com/office/powerpoint/2010/main" val="25814979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1800 lies ahead</a:t>
            </a:r>
          </a:p>
        </p:txBody>
      </p:sp>
      <p:sp>
        <p:nvSpPr>
          <p:cNvPr id="25603" name="Content Placeholder 2"/>
          <p:cNvSpPr>
            <a:spLocks noGrp="1"/>
          </p:cNvSpPr>
          <p:nvPr>
            <p:ph idx="1"/>
          </p:nvPr>
        </p:nvSpPr>
        <p:spPr/>
        <p:txBody>
          <a:bodyPr/>
          <a:lstStyle/>
          <a:p>
            <a:r>
              <a:rPr lang="en-US" altLang="en-US" smtClean="0"/>
              <a:t>Federalist vs. Democratic-Republican showdown</a:t>
            </a:r>
          </a:p>
          <a:p>
            <a:r>
              <a:rPr lang="en-US" altLang="en-US" smtClean="0"/>
              <a:t>Federalists advocated strong central government</a:t>
            </a:r>
          </a:p>
          <a:p>
            <a:r>
              <a:rPr lang="en-US" altLang="en-US" smtClean="0"/>
              <a:t>“Those who own the country ought to govern it.”- John Jay</a:t>
            </a:r>
          </a:p>
          <a:p>
            <a:endParaRPr lang="en-US" altLang="en-US" smtClean="0"/>
          </a:p>
        </p:txBody>
      </p:sp>
    </p:spTree>
    <p:extLst>
      <p:ext uri="{BB962C8B-B14F-4D97-AF65-F5344CB8AC3E}">
        <p14:creationId xmlns:p14="http://schemas.microsoft.com/office/powerpoint/2010/main" val="22687058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Democratic-Republican views</a:t>
            </a:r>
          </a:p>
        </p:txBody>
      </p:sp>
      <p:sp>
        <p:nvSpPr>
          <p:cNvPr id="26627" name="Content Placeholder 2"/>
          <p:cNvSpPr>
            <a:spLocks noGrp="1"/>
          </p:cNvSpPr>
          <p:nvPr>
            <p:ph idx="1"/>
          </p:nvPr>
        </p:nvSpPr>
        <p:spPr>
          <a:xfrm>
            <a:off x="1981200" y="1600200"/>
            <a:ext cx="8229600" cy="4876800"/>
          </a:xfrm>
        </p:spPr>
        <p:txBody>
          <a:bodyPr/>
          <a:lstStyle/>
          <a:p>
            <a:r>
              <a:rPr lang="en-US" altLang="en-US"/>
              <a:t>Weak central government</a:t>
            </a:r>
          </a:p>
          <a:p>
            <a:r>
              <a:rPr lang="en-US" altLang="en-US"/>
              <a:t>Bulk of power in the states</a:t>
            </a:r>
          </a:p>
          <a:p>
            <a:r>
              <a:rPr lang="en-US" altLang="en-US"/>
              <a:t>No special privileges for different classes</a:t>
            </a:r>
          </a:p>
          <a:p>
            <a:r>
              <a:rPr lang="en-US" altLang="en-US"/>
              <a:t>Jefferson did not favor the vote for EVERY white male, but for those who were literate enough to inform themselves.</a:t>
            </a:r>
          </a:p>
          <a:p>
            <a:r>
              <a:rPr lang="en-US" altLang="en-US"/>
              <a:t>Universal education must precede universal suffrage</a:t>
            </a:r>
          </a:p>
          <a:p>
            <a:r>
              <a:rPr lang="en-US" altLang="en-US"/>
              <a:t>Justified slavery by saying that without slaves, a landless class of white voters would be necessary to work on plantation farms</a:t>
            </a:r>
          </a:p>
        </p:txBody>
      </p:sp>
    </p:spTree>
    <p:extLst>
      <p:ext uri="{BB962C8B-B14F-4D97-AF65-F5344CB8AC3E}">
        <p14:creationId xmlns:p14="http://schemas.microsoft.com/office/powerpoint/2010/main" val="1128473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2362200" y="457200"/>
            <a:ext cx="8191500" cy="533400"/>
          </a:xfrm>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sz="3200"/>
              <a:t>Western Land Given to the U.S, 1782–1802</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219200"/>
            <a:ext cx="86391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872942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I. Constitutional </a:t>
            </a:r>
            <a:r>
              <a:rPr lang="en-US" dirty="0"/>
              <a:t>Convention (1787</a:t>
            </a:r>
            <a:r>
              <a:rPr lang="en-US" dirty="0" smtClean="0"/>
              <a:t>):</a:t>
            </a:r>
            <a:endParaRPr lang="en-US" dirty="0"/>
          </a:p>
        </p:txBody>
      </p:sp>
      <p:sp>
        <p:nvSpPr>
          <p:cNvPr id="5" name="Content Placeholder 4"/>
          <p:cNvSpPr>
            <a:spLocks noGrp="1"/>
          </p:cNvSpPr>
          <p:nvPr>
            <p:ph idx="1"/>
          </p:nvPr>
        </p:nvSpPr>
        <p:spPr>
          <a:xfrm>
            <a:off x="634701" y="1825625"/>
            <a:ext cx="11187953" cy="4351338"/>
          </a:xfrm>
        </p:spPr>
        <p:txBody>
          <a:bodyPr/>
          <a:lstStyle/>
          <a:p>
            <a:pPr lvl="0">
              <a:buFont typeface="Century Gothic" panose="020B0502020202020204" pitchFamily="34" charset="0"/>
              <a:buChar char="-"/>
            </a:pPr>
            <a:r>
              <a:rPr lang="en-US" dirty="0"/>
              <a:t>Closed (not open to public) meeting between the delegates (representatives) from the 13 states.</a:t>
            </a:r>
          </a:p>
          <a:p>
            <a:pPr lvl="0">
              <a:buFont typeface="Century Gothic" panose="020B0502020202020204" pitchFamily="34" charset="0"/>
              <a:buChar char="-"/>
            </a:pPr>
            <a:r>
              <a:rPr lang="en-US" dirty="0"/>
              <a:t>Meeting took place in Philadelphia, Pennsylvania between May 25</a:t>
            </a:r>
            <a:r>
              <a:rPr lang="en-US" baseline="30000" dirty="0"/>
              <a:t>th</a:t>
            </a:r>
            <a:r>
              <a:rPr lang="en-US" dirty="0"/>
              <a:t> and September 17</a:t>
            </a:r>
            <a:r>
              <a:rPr lang="en-US" baseline="30000" dirty="0"/>
              <a:t>th</a:t>
            </a:r>
            <a:r>
              <a:rPr lang="en-US" dirty="0"/>
              <a:t>, 1787.</a:t>
            </a:r>
          </a:p>
          <a:p>
            <a:pPr lvl="0">
              <a:buFont typeface="Century Gothic" panose="020B0502020202020204" pitchFamily="34" charset="0"/>
              <a:buChar char="-"/>
            </a:pPr>
            <a:r>
              <a:rPr lang="en-US" dirty="0"/>
              <a:t>Delegates planned to amend (change) The Articles of Confederation.</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27508370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28" y="645459"/>
            <a:ext cx="11112650" cy="5531504"/>
          </a:xfrm>
        </p:spPr>
        <p:txBody>
          <a:bodyPr/>
          <a:lstStyle/>
          <a:p>
            <a:pPr marL="0" indent="0">
              <a:buNone/>
            </a:pPr>
            <a:r>
              <a:rPr lang="en-US" u="sng" dirty="0"/>
              <a:t>Results</a:t>
            </a:r>
            <a:r>
              <a:rPr lang="en-US" dirty="0"/>
              <a:t>: </a:t>
            </a:r>
          </a:p>
          <a:p>
            <a:pPr lvl="0">
              <a:buFont typeface="Wingdings" panose="05000000000000000000" pitchFamily="2" charset="2"/>
              <a:buChar char="Ø"/>
            </a:pPr>
            <a:r>
              <a:rPr lang="en-US" dirty="0"/>
              <a:t>Delegates decided to scrap The Articles of Confederation and develop a new form of government.</a:t>
            </a:r>
          </a:p>
          <a:p>
            <a:pPr lvl="0">
              <a:buFont typeface="Wingdings" panose="05000000000000000000" pitchFamily="2" charset="2"/>
              <a:buChar char="Ø"/>
            </a:pPr>
            <a:r>
              <a:rPr lang="en-US" dirty="0"/>
              <a:t>It was a very long process which required a lot of compromise between states.</a:t>
            </a:r>
          </a:p>
          <a:p>
            <a:pPr marL="0" indent="0">
              <a:buNone/>
            </a:pPr>
            <a:r>
              <a:rPr lang="en-US" dirty="0"/>
              <a:t>*George Washington was nominated to be president of the Convention.</a:t>
            </a:r>
          </a:p>
          <a:p>
            <a:pPr marL="0" indent="0">
              <a:buNone/>
            </a:pPr>
            <a:r>
              <a:rPr lang="en-US" dirty="0"/>
              <a:t>**James Madison took very careful notes of the debates and discussions during the Convention. </a:t>
            </a:r>
          </a:p>
          <a:p>
            <a:endParaRPr lang="en-US" dirty="0"/>
          </a:p>
        </p:txBody>
      </p:sp>
    </p:spTree>
    <p:extLst>
      <p:ext uri="{BB962C8B-B14F-4D97-AF65-F5344CB8AC3E}">
        <p14:creationId xmlns:p14="http://schemas.microsoft.com/office/powerpoint/2010/main" val="37067099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45459"/>
            <a:ext cx="10833847" cy="1045229"/>
          </a:xfrm>
        </p:spPr>
        <p:txBody>
          <a:bodyPr>
            <a:normAutofit fontScale="90000"/>
          </a:bodyPr>
          <a:lstStyle/>
          <a:p>
            <a:pPr lvl="0"/>
            <a:r>
              <a:rPr lang="en-US" dirty="0" smtClean="0"/>
              <a:t>II. Major </a:t>
            </a:r>
            <a:r>
              <a:rPr lang="en-US" dirty="0"/>
              <a:t>Arguments During The Constitutional Convention:</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historyteacher.net/AHAP/WebQuests/WQ-ConstitutionalConvention/ConstituitonalConventionP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04" y="1825625"/>
            <a:ext cx="7649596"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59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59758" cy="1325563"/>
          </a:xfrm>
        </p:spPr>
        <p:txBody>
          <a:bodyPr>
            <a:normAutofit fontScale="90000"/>
          </a:bodyPr>
          <a:lstStyle/>
          <a:p>
            <a:pPr lvl="0"/>
            <a:r>
              <a:rPr lang="en-US" dirty="0" smtClean="0"/>
              <a:t>1. Representation </a:t>
            </a:r>
            <a:r>
              <a:rPr lang="en-US" dirty="0"/>
              <a:t>of Large &amp; Small States</a:t>
            </a:r>
            <a:r>
              <a:rPr lang="en-US" dirty="0" smtClean="0"/>
              <a:t>:</a:t>
            </a:r>
            <a:endParaRPr lang="en-US" dirty="0"/>
          </a:p>
        </p:txBody>
      </p:sp>
      <p:sp>
        <p:nvSpPr>
          <p:cNvPr id="3" name="Content Placeholder 2"/>
          <p:cNvSpPr>
            <a:spLocks noGrp="1"/>
          </p:cNvSpPr>
          <p:nvPr>
            <p:ph idx="1"/>
          </p:nvPr>
        </p:nvSpPr>
        <p:spPr>
          <a:xfrm>
            <a:off x="505609" y="1825624"/>
            <a:ext cx="11392349" cy="4650479"/>
          </a:xfrm>
        </p:spPr>
        <p:txBody>
          <a:bodyPr/>
          <a:lstStyle/>
          <a:p>
            <a:pPr lvl="0">
              <a:buFont typeface="Century Gothic" panose="020B0502020202020204" pitchFamily="34" charset="0"/>
              <a:buChar char="-"/>
            </a:pPr>
            <a:r>
              <a:rPr lang="en-US" dirty="0"/>
              <a:t>Large &amp; small states argued over how their state would be represented.</a:t>
            </a:r>
          </a:p>
          <a:p>
            <a:pPr lvl="0">
              <a:buFont typeface="Century Gothic" panose="020B0502020202020204" pitchFamily="34" charset="0"/>
              <a:buChar char="-"/>
            </a:pPr>
            <a:r>
              <a:rPr lang="en-US" dirty="0"/>
              <a:t>Large (population) states felt they should have more say (power).</a:t>
            </a:r>
          </a:p>
          <a:p>
            <a:pPr lvl="0">
              <a:buFont typeface="Century Gothic" panose="020B0502020202020204" pitchFamily="34" charset="0"/>
              <a:buChar char="-"/>
            </a:pPr>
            <a:r>
              <a:rPr lang="en-US" dirty="0"/>
              <a:t>Small (population) states felt they should have equal say (power).</a:t>
            </a:r>
          </a:p>
          <a:p>
            <a:pPr marL="0" indent="0">
              <a:buNone/>
            </a:pPr>
            <a:r>
              <a:rPr lang="en-US" u="sng" dirty="0"/>
              <a:t>Results</a:t>
            </a:r>
            <a:r>
              <a:rPr lang="en-US" dirty="0"/>
              <a:t>:</a:t>
            </a:r>
          </a:p>
          <a:p>
            <a:pPr lvl="0">
              <a:buFont typeface="Wingdings" panose="05000000000000000000" pitchFamily="2" charset="2"/>
              <a:buChar char="Ø"/>
            </a:pPr>
            <a:r>
              <a:rPr lang="en-US" dirty="0"/>
              <a:t>Two plans were proposed.</a:t>
            </a:r>
          </a:p>
          <a:p>
            <a:pPr lvl="0">
              <a:buFont typeface="Wingdings" panose="05000000000000000000" pitchFamily="2" charset="2"/>
              <a:buChar char="Ø"/>
            </a:pPr>
            <a:r>
              <a:rPr lang="en-US" dirty="0"/>
              <a:t>The debates over the issue of representation </a:t>
            </a:r>
            <a:r>
              <a:rPr lang="en-US" dirty="0" smtClean="0"/>
              <a:t>got </a:t>
            </a:r>
            <a:r>
              <a:rPr lang="en-US" dirty="0"/>
              <a:t>so heated, the Convention almost </a:t>
            </a:r>
            <a:r>
              <a:rPr lang="en-US" dirty="0" smtClean="0"/>
              <a:t>ended.</a:t>
            </a:r>
            <a:endParaRPr lang="en-US" dirty="0"/>
          </a:p>
          <a:p>
            <a:endParaRPr lang="en-US" dirty="0"/>
          </a:p>
        </p:txBody>
      </p:sp>
    </p:spTree>
    <p:extLst>
      <p:ext uri="{BB962C8B-B14F-4D97-AF65-F5344CB8AC3E}">
        <p14:creationId xmlns:p14="http://schemas.microsoft.com/office/powerpoint/2010/main" val="24026973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876</TotalTime>
  <Words>2528</Words>
  <Application>Microsoft Office PowerPoint</Application>
  <PresentationFormat>Widescreen</PresentationFormat>
  <Paragraphs>222</Paragraphs>
  <Slides>45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Book Antiqua</vt:lpstr>
      <vt:lpstr>Calibri</vt:lpstr>
      <vt:lpstr>Century Gothic</vt:lpstr>
      <vt:lpstr>Corbel</vt:lpstr>
      <vt:lpstr>Times New Roman</vt:lpstr>
      <vt:lpstr>Wingdings</vt:lpstr>
      <vt:lpstr>Depth</vt:lpstr>
      <vt:lpstr>Growing Pains of a New Nation </vt:lpstr>
      <vt:lpstr>America After the Treaty of Paris of 1783</vt:lpstr>
      <vt:lpstr>PowerPoint Presentation</vt:lpstr>
      <vt:lpstr>The Northwest Territory</vt:lpstr>
      <vt:lpstr>Western Land Given to the U.S, 1782–1802</vt:lpstr>
      <vt:lpstr>I. Constitutional Convention (1787):</vt:lpstr>
      <vt:lpstr>PowerPoint Presentation</vt:lpstr>
      <vt:lpstr>II. Major Arguments During The Constitutional Convention: </vt:lpstr>
      <vt:lpstr>1. Representation of Large &amp; Small States:</vt:lpstr>
      <vt:lpstr>a. Virginia Plan: </vt:lpstr>
      <vt:lpstr>b. New Jersey Plan:</vt:lpstr>
      <vt:lpstr>A. Solution = The Great Compromise:</vt:lpstr>
      <vt:lpstr>Results:</vt:lpstr>
      <vt:lpstr>2. Slavery:</vt:lpstr>
      <vt:lpstr>PowerPoint Presentation</vt:lpstr>
      <vt:lpstr>3. Representation of the Slave Population:</vt:lpstr>
      <vt:lpstr>4. Ratification of the Constitution:</vt:lpstr>
      <vt:lpstr>A. Anti-Federalists:</vt:lpstr>
      <vt:lpstr>B. Federalists:</vt:lpstr>
      <vt:lpstr>PowerPoint Presentation</vt:lpstr>
      <vt:lpstr>PowerPoint Presentation</vt:lpstr>
      <vt:lpstr>III. The Constitution Was Ratified (1789):</vt:lpstr>
      <vt:lpstr>Growth of Early America</vt:lpstr>
      <vt:lpstr>The First President</vt:lpstr>
      <vt:lpstr>Influence of Alexander Hamilton</vt:lpstr>
      <vt:lpstr>Financing the Debt</vt:lpstr>
      <vt:lpstr>Battle over a National Bank</vt:lpstr>
      <vt:lpstr>The Bank Controversy</vt:lpstr>
      <vt:lpstr>Decision on the Bank</vt:lpstr>
      <vt:lpstr>The Whiskey Rebellion</vt:lpstr>
      <vt:lpstr>The First Political Parties</vt:lpstr>
      <vt:lpstr>The French Issue</vt:lpstr>
      <vt:lpstr>Washington’s Neutrality Proclamation</vt:lpstr>
      <vt:lpstr>Jay’s Treaty</vt:lpstr>
      <vt:lpstr>Reaction to Jay’s Treaty</vt:lpstr>
      <vt:lpstr>Washington’s Farewell</vt:lpstr>
      <vt:lpstr>Excerpts from Washington’s Farewell Address</vt:lpstr>
      <vt:lpstr>The Election of 1796</vt:lpstr>
      <vt:lpstr>Adams’ problem with France</vt:lpstr>
      <vt:lpstr>The XYZ Affair</vt:lpstr>
      <vt:lpstr>Conflict Resolution with the French</vt:lpstr>
      <vt:lpstr>Federalist vs. Jeffersonians</vt:lpstr>
      <vt:lpstr>The Jeffersonian Reply to the Alien and Sedition Laws</vt:lpstr>
      <vt:lpstr>1800 lies ahead</vt:lpstr>
      <vt:lpstr>Democratic-Republican views</vt:lpstr>
    </vt:vector>
  </TitlesOfParts>
  <Company>BCSD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Stepanek</dc:creator>
  <cp:lastModifiedBy>Goode, David B.</cp:lastModifiedBy>
  <cp:revision>44</cp:revision>
  <dcterms:created xsi:type="dcterms:W3CDTF">2013-12-17T17:33:13Z</dcterms:created>
  <dcterms:modified xsi:type="dcterms:W3CDTF">2018-09-17T12:16:15Z</dcterms:modified>
</cp:coreProperties>
</file>