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82" r:id="rId15"/>
    <p:sldId id="283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CDD6-1117-40AB-855F-E05242B9FACD}" type="datetimeFigureOut">
              <a:rPr lang="en-US" smtClean="0"/>
              <a:t>12/04/2018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0820-A4F8-44B2-92DC-16551F29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98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CDD6-1117-40AB-855F-E05242B9FACD}" type="datetimeFigureOut">
              <a:rPr lang="en-US" smtClean="0"/>
              <a:t>12/04/2018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0820-A4F8-44B2-92DC-16551F29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CDD6-1117-40AB-855F-E05242B9FACD}" type="datetimeFigureOut">
              <a:rPr lang="en-US" smtClean="0"/>
              <a:t>12/04/2018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0820-A4F8-44B2-92DC-16551F29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3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CDD6-1117-40AB-855F-E05242B9FACD}" type="datetimeFigureOut">
              <a:rPr lang="en-US" smtClean="0"/>
              <a:t>12/04/2018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0820-A4F8-44B2-92DC-16551F29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1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CDD6-1117-40AB-855F-E05242B9FACD}" type="datetimeFigureOut">
              <a:rPr lang="en-US" smtClean="0"/>
              <a:t>12/04/2018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0820-A4F8-44B2-92DC-16551F29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6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CDD6-1117-40AB-855F-E05242B9FACD}" type="datetimeFigureOut">
              <a:rPr lang="en-US" smtClean="0"/>
              <a:t>12/04/2018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0820-A4F8-44B2-92DC-16551F29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61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CDD6-1117-40AB-855F-E05242B9FACD}" type="datetimeFigureOut">
              <a:rPr lang="en-US" smtClean="0"/>
              <a:t>12/04/2018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0820-A4F8-44B2-92DC-16551F29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80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CDD6-1117-40AB-855F-E05242B9FACD}" type="datetimeFigureOut">
              <a:rPr lang="en-US" smtClean="0"/>
              <a:t>12/04/2018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0820-A4F8-44B2-92DC-16551F29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54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CDD6-1117-40AB-855F-E05242B9FACD}" type="datetimeFigureOut">
              <a:rPr lang="en-US" smtClean="0"/>
              <a:t>12/04/2018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0820-A4F8-44B2-92DC-16551F29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0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CDD6-1117-40AB-855F-E05242B9FACD}" type="datetimeFigureOut">
              <a:rPr lang="en-US" smtClean="0"/>
              <a:t>12/04/2018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0820-A4F8-44B2-92DC-16551F29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3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CDD6-1117-40AB-855F-E05242B9FACD}" type="datetimeFigureOut">
              <a:rPr lang="en-US" smtClean="0"/>
              <a:t>12/04/2018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0820-A4F8-44B2-92DC-16551F29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1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3CDD6-1117-40AB-855F-E05242B9FACD}" type="datetimeFigureOut">
              <a:rPr lang="en-US" smtClean="0"/>
              <a:t>12/04/2018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A0820-A4F8-44B2-92DC-16551F298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9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752601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>
                <a:latin typeface="Tahoma" charset="0"/>
              </a:rPr>
              <a:t>GILDED AGE INDUSTRIALISM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5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ffectLst/>
                <a:latin typeface="Arial" panose="020B0604020202020204" pitchFamily="34" charset="0"/>
              </a:rPr>
              <a:t>Bessemer Process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7010400" y="1295400"/>
            <a:ext cx="3657600" cy="556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>
                <a:latin typeface="Arial" panose="020B0604020202020204" pitchFamily="34" charset="0"/>
              </a:rPr>
              <a:t>Oxidation of iron ore to remove impurities</a:t>
            </a:r>
          </a:p>
          <a:p>
            <a:pPr lvl="1"/>
            <a:r>
              <a:rPr lang="en-US" altLang="en-US" sz="2000">
                <a:latin typeface="Arial" panose="020B0604020202020204" pitchFamily="34" charset="0"/>
              </a:rPr>
              <a:t>Steel is lighter, stronger, rust-resistant</a:t>
            </a:r>
          </a:p>
          <a:p>
            <a:r>
              <a:rPr lang="en-US" altLang="en-US" sz="2400">
                <a:latin typeface="Arial" panose="020B0604020202020204" pitchFamily="34" charset="0"/>
              </a:rPr>
              <a:t>Carnegie and Steel</a:t>
            </a:r>
          </a:p>
          <a:p>
            <a:pPr lvl="1"/>
            <a:r>
              <a:rPr lang="en-US" altLang="en-US" sz="2000">
                <a:latin typeface="Arial" panose="020B0604020202020204" pitchFamily="34" charset="0"/>
              </a:rPr>
              <a:t>Adopted and adapted Bessemer Process to steel plants</a:t>
            </a:r>
          </a:p>
          <a:p>
            <a:pPr lvl="1"/>
            <a:r>
              <a:rPr lang="en-US" altLang="en-US" sz="2000">
                <a:latin typeface="Arial" panose="020B0604020202020204" pitchFamily="34" charset="0"/>
              </a:rPr>
              <a:t>Increased supply of quality steel dropped steel prices</a:t>
            </a:r>
          </a:p>
          <a:p>
            <a:pPr lvl="1"/>
            <a:r>
              <a:rPr lang="en-US" altLang="en-US" sz="2000">
                <a:latin typeface="Arial" panose="020B0604020202020204" pitchFamily="34" charset="0"/>
              </a:rPr>
              <a:t>Abundance of steel significantly impacted American industrial growth and expansion</a:t>
            </a:r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057400"/>
            <a:ext cx="5410200" cy="3536950"/>
          </a:xfrm>
        </p:spPr>
      </p:pic>
    </p:spTree>
    <p:extLst>
      <p:ext uri="{BB962C8B-B14F-4D97-AF65-F5344CB8AC3E}">
        <p14:creationId xmlns:p14="http://schemas.microsoft.com/office/powerpoint/2010/main" val="262763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828800" y="0"/>
            <a:ext cx="854075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altLang="en-US" smtClean="0">
                <a:effectLst/>
                <a:latin typeface="Arial" panose="020B0604020202020204" pitchFamily="34" charset="0"/>
              </a:rPr>
              <a:t>Steel Production</a:t>
            </a:r>
          </a:p>
        </p:txBody>
      </p:sp>
      <p:pic>
        <p:nvPicPr>
          <p:cNvPr id="17411" name="Picture 5" descr="304690_la_18_0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762000"/>
            <a:ext cx="9144000" cy="6096000"/>
          </a:xfr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05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505201" y="228600"/>
            <a:ext cx="6861175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altLang="en-US" b="1" smtClean="0">
                <a:effectLst/>
                <a:latin typeface="Arial" panose="020B0604020202020204" pitchFamily="34" charset="0"/>
              </a:rPr>
              <a:t>Vertical Integration</a:t>
            </a:r>
            <a:endParaRPr lang="en-US" altLang="en-US" smtClean="0">
              <a:effectLst/>
              <a:latin typeface="Arial" panose="020B0604020202020204" pitchFamily="34" charset="0"/>
            </a:endParaRPr>
          </a:p>
        </p:txBody>
      </p:sp>
      <p:sp>
        <p:nvSpPr>
          <p:cNvPr id="18435" name="Rectangle 4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3352800" y="990600"/>
            <a:ext cx="4114800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Carnegie acquired all aspects of steel production</a:t>
            </a:r>
          </a:p>
          <a:p>
            <a:r>
              <a:rPr lang="en-US" altLang="en-US">
                <a:latin typeface="Arial" panose="020B0604020202020204" pitchFamily="34" charset="0"/>
              </a:rPr>
              <a:t>Limited competition, maximized profits, lowered prices</a:t>
            </a:r>
          </a:p>
        </p:txBody>
      </p:sp>
      <p:pic>
        <p:nvPicPr>
          <p:cNvPr id="18436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1735138" cy="6858000"/>
          </a:xfrm>
        </p:spPr>
      </p:pic>
    </p:spTree>
    <p:extLst>
      <p:ext uri="{BB962C8B-B14F-4D97-AF65-F5344CB8AC3E}">
        <p14:creationId xmlns:p14="http://schemas.microsoft.com/office/powerpoint/2010/main" val="367308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828800" y="0"/>
            <a:ext cx="854075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ffectLst/>
                <a:latin typeface="Arial" panose="020B0604020202020204" pitchFamily="34" charset="0"/>
              </a:rPr>
              <a:t>Steel and Cities</a:t>
            </a:r>
          </a:p>
        </p:txBody>
      </p:sp>
      <p:sp>
        <p:nvSpPr>
          <p:cNvPr id="19459" name="Rectangle 4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6553200" y="1066800"/>
            <a:ext cx="4114800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</a:rPr>
              <a:t>Buildings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latin typeface="Arial" panose="020B0604020202020204" pitchFamily="34" charset="0"/>
              </a:rPr>
              <a:t>Skyscrapers</a:t>
            </a:r>
          </a:p>
          <a:p>
            <a:pPr lvl="2">
              <a:lnSpc>
                <a:spcPct val="90000"/>
              </a:lnSpc>
            </a:pPr>
            <a:r>
              <a:rPr lang="en-US" altLang="en-US" sz="1800">
                <a:latin typeface="Arial" panose="020B0604020202020204" pitchFamily="34" charset="0"/>
              </a:rPr>
              <a:t>Steel beams 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</a:rPr>
              <a:t>Infrastructure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latin typeface="Arial" panose="020B0604020202020204" pitchFamily="34" charset="0"/>
              </a:rPr>
              <a:t>Railroads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latin typeface="Arial" panose="020B0604020202020204" pitchFamily="34" charset="0"/>
              </a:rPr>
              <a:t>Bridges</a:t>
            </a:r>
          </a:p>
          <a:p>
            <a:pPr lvl="2">
              <a:lnSpc>
                <a:spcPct val="90000"/>
              </a:lnSpc>
            </a:pPr>
            <a:r>
              <a:rPr lang="en-US" altLang="en-US" sz="1800">
                <a:latin typeface="Arial" panose="020B0604020202020204" pitchFamily="34" charset="0"/>
              </a:rPr>
              <a:t>Brooklyn Bridge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</a:rPr>
              <a:t>Urban Innovation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latin typeface="Arial" panose="020B0604020202020204" pitchFamily="34" charset="0"/>
              </a:rPr>
              <a:t>Mass Transit</a:t>
            </a:r>
          </a:p>
          <a:p>
            <a:pPr lvl="2">
              <a:lnSpc>
                <a:spcPct val="90000"/>
              </a:lnSpc>
            </a:pPr>
            <a:r>
              <a:rPr lang="en-US" altLang="en-US" sz="1800">
                <a:latin typeface="Arial" panose="020B0604020202020204" pitchFamily="34" charset="0"/>
              </a:rPr>
              <a:t>Elevated rails</a:t>
            </a:r>
          </a:p>
          <a:p>
            <a:pPr lvl="2">
              <a:lnSpc>
                <a:spcPct val="90000"/>
              </a:lnSpc>
            </a:pPr>
            <a:r>
              <a:rPr lang="en-US" altLang="en-US" sz="1800">
                <a:latin typeface="Arial" panose="020B0604020202020204" pitchFamily="34" charset="0"/>
              </a:rPr>
              <a:t>Subways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latin typeface="Arial" panose="020B0604020202020204" pitchFamily="34" charset="0"/>
              </a:rPr>
              <a:t>Elevators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latin typeface="Arial" panose="020B0604020202020204" pitchFamily="34" charset="0"/>
              </a:rPr>
              <a:t>Central steam-heating systems</a:t>
            </a:r>
          </a:p>
        </p:txBody>
      </p:sp>
      <p:pic>
        <p:nvPicPr>
          <p:cNvPr id="19460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066801"/>
            <a:ext cx="4572000" cy="2943225"/>
          </a:xfrm>
        </p:spPr>
      </p:pic>
      <p:pic>
        <p:nvPicPr>
          <p:cNvPr id="19461" name="Pictur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4038600"/>
            <a:ext cx="4876800" cy="2819400"/>
          </a:xfrm>
        </p:spPr>
      </p:pic>
    </p:spTree>
    <p:extLst>
      <p:ext uri="{BB962C8B-B14F-4D97-AF65-F5344CB8AC3E}">
        <p14:creationId xmlns:p14="http://schemas.microsoft.com/office/powerpoint/2010/main" val="43731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600">
                <a:latin typeface="Arial" panose="020B0604020202020204" pitchFamily="34" charset="0"/>
              </a:rPr>
              <a:t>Captains of Industry OR Robber Barons:</a:t>
            </a:r>
            <a:br>
              <a:rPr lang="en-US" altLang="en-US" sz="3600">
                <a:latin typeface="Arial" panose="020B0604020202020204" pitchFamily="34" charset="0"/>
              </a:rPr>
            </a:br>
            <a:r>
              <a:rPr lang="en-US" altLang="en-US" sz="3600">
                <a:latin typeface="Arial" panose="020B0604020202020204" pitchFamily="34" charset="0"/>
              </a:rPr>
              <a:t>J.P. Morgan and Electricity</a:t>
            </a:r>
          </a:p>
        </p:txBody>
      </p:sp>
      <p:sp>
        <p:nvSpPr>
          <p:cNvPr id="55299" name="Rectangle 4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6172201" y="1600201"/>
            <a:ext cx="4194175" cy="4498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Banking and Financing</a:t>
            </a:r>
          </a:p>
          <a:p>
            <a:r>
              <a:rPr lang="en-US" altLang="en-US">
                <a:latin typeface="Arial" panose="020B0604020202020204" pitchFamily="34" charset="0"/>
              </a:rPr>
              <a:t>Science and Innovation</a:t>
            </a:r>
          </a:p>
          <a:p>
            <a:r>
              <a:rPr lang="en-US" altLang="en-US">
                <a:latin typeface="Arial" panose="020B0604020202020204" pitchFamily="34" charset="0"/>
              </a:rPr>
              <a:t>Corporations</a:t>
            </a:r>
          </a:p>
          <a:p>
            <a:r>
              <a:rPr lang="en-US" altLang="en-US">
                <a:latin typeface="Arial" panose="020B0604020202020204" pitchFamily="34" charset="0"/>
              </a:rPr>
              <a:t>Consumerism</a:t>
            </a:r>
          </a:p>
          <a:p>
            <a:r>
              <a:rPr lang="en-US" altLang="en-US">
                <a:latin typeface="Arial" panose="020B0604020202020204" pitchFamily="34" charset="0"/>
              </a:rPr>
              <a:t>American Culture</a:t>
            </a:r>
          </a:p>
        </p:txBody>
      </p:sp>
      <p:pic>
        <p:nvPicPr>
          <p:cNvPr id="55300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47901" y="1600201"/>
            <a:ext cx="3349625" cy="4498975"/>
          </a:xfrm>
        </p:spPr>
      </p:pic>
    </p:spTree>
    <p:extLst>
      <p:ext uri="{BB962C8B-B14F-4D97-AF65-F5344CB8AC3E}">
        <p14:creationId xmlns:p14="http://schemas.microsoft.com/office/powerpoint/2010/main" val="199136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ffectLst/>
                <a:latin typeface="Arial" panose="020B0604020202020204" pitchFamily="34" charset="0"/>
              </a:rPr>
              <a:t>Morganization</a:t>
            </a:r>
          </a:p>
        </p:txBody>
      </p:sp>
      <p:sp>
        <p:nvSpPr>
          <p:cNvPr id="56323" name="Rectangle 4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6172201" y="1600201"/>
            <a:ext cx="4194175" cy="4498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</a:rPr>
              <a:t>J.P. Morgan and Co.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latin typeface="Arial" panose="020B0604020202020204" pitchFamily="34" charset="0"/>
              </a:rPr>
              <a:t>Financial capital and investment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latin typeface="Arial" panose="020B0604020202020204" pitchFamily="34" charset="0"/>
              </a:rPr>
              <a:t>Directly and indirectly pursued inventions and innovations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</a:rPr>
              <a:t>Mergers and Consolidations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latin typeface="Arial" panose="020B0604020202020204" pitchFamily="34" charset="0"/>
              </a:rPr>
              <a:t>Railroad industry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</a:rPr>
              <a:t>Interlocking directorates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latin typeface="Arial" panose="020B0604020202020204" pitchFamily="34" charset="0"/>
              </a:rPr>
              <a:t>Corporate board of directors sitting on boards of multiple corporations</a:t>
            </a:r>
          </a:p>
        </p:txBody>
      </p:sp>
      <p:pic>
        <p:nvPicPr>
          <p:cNvPr id="56324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5626" y="1712913"/>
            <a:ext cx="4194175" cy="4271962"/>
          </a:xfrm>
        </p:spPr>
      </p:pic>
    </p:spTree>
    <p:extLst>
      <p:ext uri="{BB962C8B-B14F-4D97-AF65-F5344CB8AC3E}">
        <p14:creationId xmlns:p14="http://schemas.microsoft.com/office/powerpoint/2010/main" val="238679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Rot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600">
                <a:latin typeface="Arial" panose="020B0604020202020204" pitchFamily="34" charset="0"/>
              </a:rPr>
              <a:t>Captains of Industry OR Robber Barons:</a:t>
            </a:r>
            <a:br>
              <a:rPr lang="en-US" altLang="en-US" sz="3600">
                <a:latin typeface="Arial" panose="020B0604020202020204" pitchFamily="34" charset="0"/>
              </a:rPr>
            </a:br>
            <a:r>
              <a:rPr lang="en-US" altLang="en-US" sz="3600">
                <a:latin typeface="Arial" panose="020B0604020202020204" pitchFamily="34" charset="0"/>
              </a:rPr>
              <a:t>John D. Rockefeller and Oil</a:t>
            </a:r>
          </a:p>
        </p:txBody>
      </p:sp>
      <p:sp>
        <p:nvSpPr>
          <p:cNvPr id="35843" name="Rectangle 1028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6172200" y="1600200"/>
            <a:ext cx="4343400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Horizontal Integration</a:t>
            </a:r>
          </a:p>
          <a:p>
            <a:r>
              <a:rPr lang="en-US" altLang="en-US">
                <a:latin typeface="Arial" panose="020B0604020202020204" pitchFamily="34" charset="0"/>
              </a:rPr>
              <a:t>Standard Oil</a:t>
            </a:r>
          </a:p>
          <a:p>
            <a:pPr lvl="1"/>
            <a:r>
              <a:rPr lang="en-US" altLang="en-US">
                <a:latin typeface="Arial" panose="020B0604020202020204" pitchFamily="34" charset="0"/>
              </a:rPr>
              <a:t>Trusts and monopolies</a:t>
            </a:r>
          </a:p>
          <a:p>
            <a:r>
              <a:rPr lang="en-US" altLang="en-US">
                <a:latin typeface="Arial" panose="020B0604020202020204" pitchFamily="34" charset="0"/>
              </a:rPr>
              <a:t>Sherman Anti-trust Act (1890)</a:t>
            </a:r>
          </a:p>
          <a:p>
            <a:r>
              <a:rPr lang="en-US" altLang="en-US">
                <a:latin typeface="Arial" panose="020B0604020202020204" pitchFamily="34" charset="0"/>
              </a:rPr>
              <a:t>Gilded Age Society</a:t>
            </a:r>
          </a:p>
          <a:p>
            <a:r>
              <a:rPr lang="en-US" altLang="en-US">
                <a:latin typeface="Arial" panose="020B0604020202020204" pitchFamily="34" charset="0"/>
              </a:rPr>
              <a:t>Social Darwinism</a:t>
            </a:r>
          </a:p>
          <a:p>
            <a:r>
              <a:rPr lang="en-US" altLang="en-US">
                <a:latin typeface="Arial" panose="020B0604020202020204" pitchFamily="34" charset="0"/>
              </a:rPr>
              <a:t>Gospel of Wealth</a:t>
            </a:r>
          </a:p>
        </p:txBody>
      </p:sp>
      <p:pic>
        <p:nvPicPr>
          <p:cNvPr id="35844" name="Picture 102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5375" y="1600201"/>
            <a:ext cx="3113088" cy="4498975"/>
          </a:xfrm>
        </p:spPr>
      </p:pic>
    </p:spTree>
    <p:extLst>
      <p:ext uri="{BB962C8B-B14F-4D97-AF65-F5344CB8AC3E}">
        <p14:creationId xmlns:p14="http://schemas.microsoft.com/office/powerpoint/2010/main" val="276578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ffectLst/>
                <a:latin typeface="Arial" panose="020B0604020202020204" pitchFamily="34" charset="0"/>
              </a:rPr>
              <a:t>Standard Oil</a:t>
            </a: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1825626" y="1600201"/>
            <a:ext cx="4194175" cy="4498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>
                <a:latin typeface="Arial" panose="020B0604020202020204" pitchFamily="34" charset="0"/>
              </a:rPr>
              <a:t>Rockefeller established Standard Oil in 1870</a:t>
            </a:r>
          </a:p>
          <a:p>
            <a:r>
              <a:rPr lang="en-US" altLang="en-US" sz="2400">
                <a:latin typeface="Arial" panose="020B0604020202020204" pitchFamily="34" charset="0"/>
              </a:rPr>
              <a:t>Uses for Oil</a:t>
            </a:r>
          </a:p>
          <a:p>
            <a:pPr lvl="1"/>
            <a:r>
              <a:rPr lang="en-US" altLang="en-US" sz="2000">
                <a:latin typeface="Arial" panose="020B0604020202020204" pitchFamily="34" charset="0"/>
              </a:rPr>
              <a:t>Kerosene lamps</a:t>
            </a:r>
          </a:p>
          <a:p>
            <a:pPr lvl="1"/>
            <a:r>
              <a:rPr lang="en-US" altLang="en-US" sz="2000">
                <a:latin typeface="Arial" panose="020B0604020202020204" pitchFamily="34" charset="0"/>
              </a:rPr>
              <a:t>Fuel for railroads</a:t>
            </a:r>
          </a:p>
          <a:p>
            <a:r>
              <a:rPr lang="en-US" altLang="en-US" sz="2400">
                <a:latin typeface="Arial" panose="020B0604020202020204" pitchFamily="34" charset="0"/>
              </a:rPr>
              <a:t>Used vertical integration to control oil industry then horizontal integration to control oil market</a:t>
            </a:r>
          </a:p>
          <a:p>
            <a:r>
              <a:rPr lang="en-US" altLang="en-US" sz="2400">
                <a:latin typeface="Arial" panose="020B0604020202020204" pitchFamily="34" charset="0"/>
              </a:rPr>
              <a:t>Eventually controlled 95% of oil refining</a:t>
            </a:r>
          </a:p>
        </p:txBody>
      </p:sp>
      <p:pic>
        <p:nvPicPr>
          <p:cNvPr id="36868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1" y="2009776"/>
            <a:ext cx="4194175" cy="3679825"/>
          </a:xfrm>
        </p:spPr>
      </p:pic>
    </p:spTree>
    <p:extLst>
      <p:ext uri="{BB962C8B-B14F-4D97-AF65-F5344CB8AC3E}">
        <p14:creationId xmlns:p14="http://schemas.microsoft.com/office/powerpoint/2010/main" val="292202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smtClean="0">
                <a:effectLst/>
                <a:latin typeface="Arial" panose="020B0604020202020204" pitchFamily="34" charset="0"/>
              </a:rPr>
              <a:t>Horizontal Integration</a:t>
            </a:r>
            <a:endParaRPr lang="en-US" altLang="en-US" smtClean="0">
              <a:effectLst/>
              <a:latin typeface="Arial" panose="020B0604020202020204" pitchFamily="34" charset="0"/>
            </a:endParaRPr>
          </a:p>
        </p:txBody>
      </p:sp>
      <p:pic>
        <p:nvPicPr>
          <p:cNvPr id="37891" name="Picture 6" descr="P449-CHART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501776"/>
            <a:ext cx="9144000" cy="4695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6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img00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0"/>
            <a:ext cx="8382000" cy="6819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76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The Gilded Age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Name comes from the title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an 1873 Mark Twain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Referred to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“superficial glitter” of the new wealth that developed in the late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1800s</a:t>
            </a:r>
          </a:p>
          <a:p>
            <a:pPr lvl="1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Dominated by a belief in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limited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government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laissez-faire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economics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&amp;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Darwinism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Marked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political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corruption &amp;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ineffectiveness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4470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828800" y="0"/>
            <a:ext cx="854075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4000">
                <a:latin typeface="Arial" panose="020B0604020202020204" pitchFamily="34" charset="0"/>
              </a:rPr>
              <a:t>Robber Barons and Trusts</a:t>
            </a: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1524000" y="838200"/>
            <a:ext cx="4572000" cy="601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800">
                <a:latin typeface="Arial" panose="020B0604020202020204" pitchFamily="34" charset="0"/>
              </a:rPr>
              <a:t> </a:t>
            </a:r>
            <a:r>
              <a:rPr lang="en-US" altLang="en-US" sz="2000">
                <a:latin typeface="Arial" panose="020B0604020202020204" pitchFamily="34" charset="0"/>
              </a:rPr>
              <a:t>Tactics of Standard Oil</a:t>
            </a:r>
          </a:p>
          <a:p>
            <a:pPr lvl="1">
              <a:lnSpc>
                <a:spcPct val="80000"/>
              </a:lnSpc>
            </a:pPr>
            <a:r>
              <a:rPr lang="en-US" altLang="en-US" sz="1800">
                <a:latin typeface="Arial" panose="020B0604020202020204" pitchFamily="34" charset="0"/>
              </a:rPr>
              <a:t>Lowered prices to drive out competitors</a:t>
            </a:r>
          </a:p>
          <a:p>
            <a:pPr lvl="1">
              <a:lnSpc>
                <a:spcPct val="80000"/>
              </a:lnSpc>
            </a:pPr>
            <a:r>
              <a:rPr lang="en-US" altLang="en-US" sz="1800">
                <a:latin typeface="Arial" panose="020B0604020202020204" pitchFamily="34" charset="0"/>
              </a:rPr>
              <a:t>Threatened companies to sell  to Standard Oil (buyouts)</a:t>
            </a:r>
          </a:p>
          <a:p>
            <a:pPr lvl="1">
              <a:lnSpc>
                <a:spcPct val="80000"/>
              </a:lnSpc>
            </a:pPr>
            <a:r>
              <a:rPr lang="en-US" altLang="en-US" sz="1800">
                <a:latin typeface="Arial" panose="020B0604020202020204" pitchFamily="34" charset="0"/>
              </a:rPr>
              <a:t>Bribed railroads to buy Standard Oil fuel (rebates, kickbacks)</a:t>
            </a:r>
          </a:p>
          <a:p>
            <a:pPr lvl="1">
              <a:lnSpc>
                <a:spcPct val="80000"/>
              </a:lnSpc>
            </a:pPr>
            <a:r>
              <a:rPr lang="en-US" altLang="en-US" sz="1800">
                <a:latin typeface="Arial" panose="020B0604020202020204" pitchFamily="34" charset="0"/>
              </a:rPr>
              <a:t>Bribed Congress members</a:t>
            </a:r>
          </a:p>
          <a:p>
            <a:pPr>
              <a:lnSpc>
                <a:spcPct val="80000"/>
              </a:lnSpc>
            </a:pPr>
            <a:r>
              <a:rPr lang="en-US" altLang="en-US" sz="2000" b="1">
                <a:latin typeface="Arial" panose="020B0604020202020204" pitchFamily="34" charset="0"/>
              </a:rPr>
              <a:t>Standard Oil Trust</a:t>
            </a:r>
            <a:endParaRPr lang="en-US" altLang="en-US" sz="2000">
              <a:latin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1800">
                <a:latin typeface="Arial" panose="020B0604020202020204" pitchFamily="34" charset="0"/>
              </a:rPr>
              <a:t>Stockholders’ shares traded for trust certificates</a:t>
            </a:r>
          </a:p>
          <a:p>
            <a:pPr lvl="1">
              <a:lnSpc>
                <a:spcPct val="80000"/>
              </a:lnSpc>
            </a:pPr>
            <a:r>
              <a:rPr lang="en-US" altLang="en-US" sz="1800">
                <a:latin typeface="Arial" panose="020B0604020202020204" pitchFamily="34" charset="0"/>
              </a:rPr>
              <a:t>Board of Trustees controlled and administered companies as a whole</a:t>
            </a:r>
          </a:p>
          <a:p>
            <a:pPr lvl="1">
              <a:lnSpc>
                <a:spcPct val="80000"/>
              </a:lnSpc>
            </a:pPr>
            <a:r>
              <a:rPr lang="en-US" altLang="en-US" sz="1800">
                <a:latin typeface="Arial" panose="020B0604020202020204" pitchFamily="34" charset="0"/>
              </a:rPr>
              <a:t>Shareholders earned dividends based on overall profits</a:t>
            </a:r>
            <a:endParaRPr lang="en-US" altLang="en-US" sz="20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000">
                <a:latin typeface="Arial" panose="020B0604020202020204" pitchFamily="34" charset="0"/>
              </a:rPr>
              <a:t>Monopolies</a:t>
            </a:r>
          </a:p>
          <a:p>
            <a:pPr lvl="1">
              <a:lnSpc>
                <a:spcPct val="80000"/>
              </a:lnSpc>
            </a:pPr>
            <a:r>
              <a:rPr lang="en-US" altLang="en-US" sz="1800">
                <a:latin typeface="Arial" panose="020B0604020202020204" pitchFamily="34" charset="0"/>
              </a:rPr>
              <a:t>Controls prices</a:t>
            </a:r>
          </a:p>
          <a:p>
            <a:pPr lvl="1">
              <a:lnSpc>
                <a:spcPct val="80000"/>
              </a:lnSpc>
            </a:pPr>
            <a:r>
              <a:rPr lang="en-US" altLang="en-US" sz="1800">
                <a:latin typeface="Arial" panose="020B0604020202020204" pitchFamily="34" charset="0"/>
              </a:rPr>
              <a:t>Limits competition</a:t>
            </a:r>
          </a:p>
          <a:p>
            <a:pPr lvl="1">
              <a:lnSpc>
                <a:spcPct val="80000"/>
              </a:lnSpc>
            </a:pPr>
            <a:r>
              <a:rPr lang="en-US" altLang="en-US" sz="1800">
                <a:latin typeface="Arial" panose="020B0604020202020204" pitchFamily="34" charset="0"/>
              </a:rPr>
              <a:t>Pressure on other services to provide discounts and rebates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pic>
        <p:nvPicPr>
          <p:cNvPr id="39940" name="Picture 2" descr="http://bigbusiness1.wikispaces.com/file/view/CartoonStdOil.JPG/137674583/354x491/CartoonStdO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762000"/>
            <a:ext cx="4394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93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59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9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828800" y="0"/>
            <a:ext cx="854075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altLang="en-US" smtClean="0">
                <a:effectLst/>
                <a:latin typeface="Arial" panose="020B0604020202020204" pitchFamily="34" charset="0"/>
              </a:rPr>
              <a:t>Antitrust Movement</a:t>
            </a: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1524000" y="762000"/>
            <a:ext cx="9144000" cy="236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b="1">
                <a:latin typeface="Arial" panose="020B0604020202020204" pitchFamily="34" charset="0"/>
              </a:rPr>
              <a:t>Sherman Antitrust Act (1890)</a:t>
            </a:r>
          </a:p>
          <a:p>
            <a:pPr lvl="1">
              <a:lnSpc>
                <a:spcPct val="80000"/>
              </a:lnSpc>
            </a:pPr>
            <a:r>
              <a:rPr lang="en-US" altLang="en-US" sz="2000">
                <a:latin typeface="Arial" panose="020B0604020202020204" pitchFamily="34" charset="0"/>
              </a:rPr>
              <a:t>Prohibits any “contract, combination, in the form of trust or otherwise, or conspiracy in restraint of trade or commerce”</a:t>
            </a:r>
            <a:endParaRPr lang="en-US" altLang="en-US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b="1" i="1">
                <a:latin typeface="Arial" panose="020B0604020202020204" pitchFamily="34" charset="0"/>
              </a:rPr>
              <a:t>United States v. E.C. Knight Co. </a:t>
            </a:r>
            <a:r>
              <a:rPr lang="en-US" altLang="en-US" sz="2400" b="1">
                <a:latin typeface="Arial" panose="020B0604020202020204" pitchFamily="34" charset="0"/>
              </a:rPr>
              <a:t>(1895)</a:t>
            </a:r>
          </a:p>
          <a:p>
            <a:pPr lvl="1">
              <a:lnSpc>
                <a:spcPct val="80000"/>
              </a:lnSpc>
            </a:pPr>
            <a:r>
              <a:rPr lang="en-US" altLang="en-US" sz="2000">
                <a:latin typeface="Arial" panose="020B0604020202020204" pitchFamily="34" charset="0"/>
              </a:rPr>
              <a:t>Sugar refining monopoly tested Sherman Antitrust Act</a:t>
            </a:r>
          </a:p>
          <a:p>
            <a:pPr lvl="1">
              <a:lnSpc>
                <a:spcPct val="80000"/>
              </a:lnSpc>
            </a:pPr>
            <a:r>
              <a:rPr lang="en-US" altLang="en-US" sz="2000">
                <a:latin typeface="Arial" panose="020B0604020202020204" pitchFamily="34" charset="0"/>
              </a:rPr>
              <a:t>Regulation applied to commerce and not manufacturing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43012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819400"/>
            <a:ext cx="9144000" cy="4038600"/>
          </a:xfrm>
        </p:spPr>
      </p:pic>
    </p:spTree>
    <p:extLst>
      <p:ext uri="{BB962C8B-B14F-4D97-AF65-F5344CB8AC3E}">
        <p14:creationId xmlns:p14="http://schemas.microsoft.com/office/powerpoint/2010/main" val="144937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828800" y="0"/>
            <a:ext cx="854075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600">
                <a:latin typeface="Arial" panose="020B0604020202020204" pitchFamily="34" charset="0"/>
              </a:rPr>
              <a:t>Laissez-Faire and Social Darwinism</a:t>
            </a:r>
            <a:endParaRPr lang="en-US" altLang="en-US" smtClean="0">
              <a:effectLst/>
              <a:latin typeface="Arial" panose="020B0604020202020204" pitchFamily="34" charset="0"/>
            </a:endParaRPr>
          </a:p>
        </p:txBody>
      </p:sp>
      <p:sp>
        <p:nvSpPr>
          <p:cNvPr id="53251" name="Rectangle 4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4495800" y="685800"/>
            <a:ext cx="6172200" cy="617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</a:rPr>
              <a:t>Laissez-Faire Economics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latin typeface="Arial" panose="020B0604020202020204" pitchFamily="34" charset="0"/>
              </a:rPr>
              <a:t>Economy driven by the “invisible hand” of market forces (supply and demand)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latin typeface="Arial" panose="020B0604020202020204" pitchFamily="34" charset="0"/>
              </a:rPr>
              <a:t>Government should refrain from regulation or interference</a:t>
            </a:r>
          </a:p>
          <a:p>
            <a:pPr>
              <a:lnSpc>
                <a:spcPct val="90000"/>
              </a:lnSpc>
            </a:pPr>
            <a:r>
              <a:rPr lang="en-US" altLang="en-US" sz="2400" b="1">
                <a:latin typeface="Arial" panose="020B0604020202020204" pitchFamily="34" charset="0"/>
              </a:rPr>
              <a:t>Social Darwinism</a:t>
            </a:r>
            <a:endParaRPr lang="en-US" altLang="en-US" sz="240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000">
                <a:latin typeface="Arial" panose="020B0604020202020204" pitchFamily="34" charset="0"/>
              </a:rPr>
              <a:t>Herbert Spencer</a:t>
            </a:r>
          </a:p>
          <a:p>
            <a:pPr lvl="2">
              <a:lnSpc>
                <a:spcPct val="90000"/>
              </a:lnSpc>
            </a:pPr>
            <a:r>
              <a:rPr lang="en-US" altLang="en-US" sz="1800">
                <a:latin typeface="Arial" panose="020B0604020202020204" pitchFamily="34" charset="0"/>
              </a:rPr>
              <a:t>“Survival of the fittest”</a:t>
            </a:r>
          </a:p>
          <a:p>
            <a:pPr lvl="2">
              <a:lnSpc>
                <a:spcPct val="90000"/>
              </a:lnSpc>
            </a:pPr>
            <a:r>
              <a:rPr lang="en-US" altLang="en-US" sz="1800">
                <a:latin typeface="Arial" panose="020B0604020202020204" pitchFamily="34" charset="0"/>
              </a:rPr>
              <a:t>Wealth a result of hard work and brilliance</a:t>
            </a:r>
          </a:p>
          <a:p>
            <a:pPr lvl="2">
              <a:lnSpc>
                <a:spcPct val="90000"/>
              </a:lnSpc>
            </a:pPr>
            <a:r>
              <a:rPr lang="en-US" altLang="en-US" sz="1800">
                <a:latin typeface="Arial" panose="020B0604020202020204" pitchFamily="34" charset="0"/>
              </a:rPr>
              <a:t>Poor and unfortunate were lazy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latin typeface="Arial" panose="020B0604020202020204" pitchFamily="34" charset="0"/>
              </a:rPr>
              <a:t>William Graham Sumner</a:t>
            </a:r>
          </a:p>
          <a:p>
            <a:pPr lvl="2">
              <a:lnSpc>
                <a:spcPct val="90000"/>
              </a:lnSpc>
            </a:pPr>
            <a:r>
              <a:rPr lang="en-US" altLang="en-US" sz="1800">
                <a:latin typeface="Arial" panose="020B0604020202020204" pitchFamily="34" charset="0"/>
              </a:rPr>
              <a:t>Absolute freedom to struggle, succeed, or fail</a:t>
            </a:r>
          </a:p>
          <a:p>
            <a:pPr lvl="2">
              <a:lnSpc>
                <a:spcPct val="90000"/>
              </a:lnSpc>
            </a:pPr>
            <a:r>
              <a:rPr lang="en-US" altLang="en-US" sz="1800">
                <a:latin typeface="Arial" panose="020B0604020202020204" pitchFamily="34" charset="0"/>
              </a:rPr>
              <a:t>State intervention is futile</a:t>
            </a:r>
          </a:p>
          <a:p>
            <a:pPr>
              <a:lnSpc>
                <a:spcPct val="90000"/>
              </a:lnSpc>
            </a:pPr>
            <a:r>
              <a:rPr lang="en-US" altLang="en-US" sz="2400" b="1">
                <a:latin typeface="Arial" panose="020B0604020202020204" pitchFamily="34" charset="0"/>
              </a:rPr>
              <a:t>Gospel of Wealth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latin typeface="Arial" panose="020B0604020202020204" pitchFamily="34" charset="0"/>
              </a:rPr>
              <a:t>Andrew Carnegie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latin typeface="Arial" panose="020B0604020202020204" pitchFamily="34" charset="0"/>
              </a:rPr>
              <a:t>Guardians of the nation’s wealth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latin typeface="Arial" panose="020B0604020202020204" pitchFamily="34" charset="0"/>
              </a:rPr>
              <a:t>“All revenue generated beyond your own needs should be used for the good of the community.”</a:t>
            </a:r>
          </a:p>
        </p:txBody>
      </p:sp>
      <p:pic>
        <p:nvPicPr>
          <p:cNvPr id="53252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685800"/>
            <a:ext cx="3048000" cy="2895600"/>
          </a:xfrm>
        </p:spPr>
      </p:pic>
      <p:pic>
        <p:nvPicPr>
          <p:cNvPr id="53253" name="Pictur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3581400"/>
            <a:ext cx="2403475" cy="3276600"/>
          </a:xfrm>
        </p:spPr>
      </p:pic>
    </p:spTree>
    <p:extLst>
      <p:ext uri="{BB962C8B-B14F-4D97-AF65-F5344CB8AC3E}">
        <p14:creationId xmlns:p14="http://schemas.microsoft.com/office/powerpoint/2010/main" val="93700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ffectLst/>
                <a:latin typeface="Arial" panose="020B0604020202020204" pitchFamily="34" charset="0"/>
              </a:rPr>
              <a:t>Horatio Alger Myth</a:t>
            </a:r>
          </a:p>
        </p:txBody>
      </p:sp>
      <p:sp>
        <p:nvSpPr>
          <p:cNvPr id="54275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6172200" y="1600200"/>
            <a:ext cx="4343400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“Rags to riches” stories</a:t>
            </a:r>
          </a:p>
          <a:p>
            <a:pPr lvl="1"/>
            <a:r>
              <a:rPr lang="en-US" altLang="en-US">
                <a:latin typeface="Arial" panose="020B0604020202020204" pitchFamily="34" charset="0"/>
              </a:rPr>
              <a:t>Young American men, through hard work and virtue, will succeed</a:t>
            </a:r>
          </a:p>
          <a:p>
            <a:pPr lvl="1"/>
            <a:r>
              <a:rPr lang="en-US" altLang="en-US">
                <a:latin typeface="Arial" panose="020B0604020202020204" pitchFamily="34" charset="0"/>
              </a:rPr>
              <a:t>Also used a supporting wealthy philanthropic character</a:t>
            </a:r>
          </a:p>
          <a:p>
            <a:r>
              <a:rPr lang="en-US" altLang="en-US">
                <a:latin typeface="Arial" panose="020B0604020202020204" pitchFamily="34" charset="0"/>
              </a:rPr>
              <a:t>Seemingly propaganda of the American Dream under free enterprise and capitalism</a:t>
            </a:r>
          </a:p>
        </p:txBody>
      </p:sp>
      <p:pic>
        <p:nvPicPr>
          <p:cNvPr id="54276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133600"/>
            <a:ext cx="4495800" cy="2865438"/>
          </a:xfrm>
        </p:spPr>
      </p:pic>
    </p:spTree>
    <p:extLst>
      <p:ext uri="{BB962C8B-B14F-4D97-AF65-F5344CB8AC3E}">
        <p14:creationId xmlns:p14="http://schemas.microsoft.com/office/powerpoint/2010/main" val="80300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828800" y="76200"/>
            <a:ext cx="854075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altLang="en-US" smtClean="0">
                <a:effectLst/>
                <a:latin typeface="Arial" panose="020B0604020202020204" pitchFamily="34" charset="0"/>
              </a:rPr>
              <a:t>American Industrial Expansion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524000" y="685800"/>
            <a:ext cx="9144000" cy="617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With the completion of Manifest Destiny throughout continental U.S., the nation encompassed near-perfect elements for massive industrialization and economic expansion</a:t>
            </a:r>
          </a:p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Economic Resources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Land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Abundance and discovery of vast deposits of coal, iron ore, copper, timber, oil, gold, silver, agricultural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Labor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Cheap wages, immigration, population growth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Capital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Industrial capitalism and finance capitalism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Federal subsidies and land sales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Second Industrial Revolution and technological innovation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Entrepreneurial Ability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Captains of Industry/Robber Barons</a:t>
            </a:r>
          </a:p>
        </p:txBody>
      </p:sp>
    </p:spTree>
    <p:extLst>
      <p:ext uri="{BB962C8B-B14F-4D97-AF65-F5344CB8AC3E}">
        <p14:creationId xmlns:p14="http://schemas.microsoft.com/office/powerpoint/2010/main" val="288662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natural resources and products produced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84988"/>
          </a:xfrm>
        </p:spPr>
      </p:pic>
    </p:spTree>
    <p:extLst>
      <p:ext uri="{BB962C8B-B14F-4D97-AF65-F5344CB8AC3E}">
        <p14:creationId xmlns:p14="http://schemas.microsoft.com/office/powerpoint/2010/main" val="9411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524000" y="228600"/>
            <a:ext cx="9144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600">
                <a:latin typeface="Arial" panose="020B0604020202020204" pitchFamily="34" charset="0"/>
              </a:rPr>
              <a:t>Captains of Industry OR Robber Barons</a:t>
            </a:r>
            <a:endParaRPr lang="en-US" altLang="en-US" smtClean="0">
              <a:effectLst/>
              <a:latin typeface="Arial" panose="020B0604020202020204" pitchFamily="34" charset="0"/>
            </a:endParaRP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ffectLst/>
                <a:latin typeface="Arial" panose="020B0604020202020204" pitchFamily="34" charset="0"/>
              </a:rPr>
              <a:t>Using four business entrepreneurs as case studies for American innovation, industrial growth, and expansion of capitalism.</a:t>
            </a:r>
          </a:p>
          <a:p>
            <a:r>
              <a:rPr lang="en-US" altLang="en-US" smtClean="0">
                <a:effectLst/>
                <a:latin typeface="Arial" panose="020B0604020202020204" pitchFamily="34" charset="0"/>
              </a:rPr>
              <a:t>Cornelius Vanderbilt</a:t>
            </a:r>
          </a:p>
          <a:p>
            <a:r>
              <a:rPr lang="en-US" altLang="en-US" smtClean="0">
                <a:effectLst/>
                <a:latin typeface="Arial" panose="020B0604020202020204" pitchFamily="34" charset="0"/>
              </a:rPr>
              <a:t>Andrew Carnegie</a:t>
            </a:r>
          </a:p>
          <a:p>
            <a:r>
              <a:rPr lang="en-US" altLang="en-US" smtClean="0">
                <a:effectLst/>
                <a:latin typeface="Arial" panose="020B0604020202020204" pitchFamily="34" charset="0"/>
              </a:rPr>
              <a:t>John D. Rockefeller</a:t>
            </a:r>
          </a:p>
          <a:p>
            <a:r>
              <a:rPr lang="en-US" altLang="en-US" smtClean="0">
                <a:effectLst/>
                <a:latin typeface="Arial" panose="020B0604020202020204" pitchFamily="34" charset="0"/>
              </a:rPr>
              <a:t>J.P. Morgan</a:t>
            </a:r>
          </a:p>
        </p:txBody>
      </p:sp>
    </p:spTree>
    <p:extLst>
      <p:ext uri="{BB962C8B-B14F-4D97-AF65-F5344CB8AC3E}">
        <p14:creationId xmlns:p14="http://schemas.microsoft.com/office/powerpoint/2010/main" val="72514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828800" y="0"/>
            <a:ext cx="854075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altLang="en-US" sz="3600">
                <a:latin typeface="Arial" panose="020B0604020202020204" pitchFamily="34" charset="0"/>
              </a:rPr>
              <a:t>Captains of Industry OR Robber Barons:</a:t>
            </a:r>
            <a:br>
              <a:rPr lang="en-US" altLang="en-US" sz="3600">
                <a:latin typeface="Arial" panose="020B0604020202020204" pitchFamily="34" charset="0"/>
              </a:rPr>
            </a:br>
            <a:r>
              <a:rPr lang="en-US" altLang="en-US" sz="3600">
                <a:latin typeface="Arial" panose="020B0604020202020204" pitchFamily="34" charset="0"/>
              </a:rPr>
              <a:t>Cornelius Vanderbilt and Railroads</a:t>
            </a:r>
          </a:p>
        </p:txBody>
      </p:sp>
      <p:sp>
        <p:nvSpPr>
          <p:cNvPr id="8195" name="Rectangle 4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5334000" y="1066800"/>
            <a:ext cx="5334000" cy="579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>
                <a:latin typeface="Arial" panose="020B0604020202020204" pitchFamily="34" charset="0"/>
              </a:rPr>
              <a:t>Acquired his wealth in steamships and expanded into railroads in 1860s</a:t>
            </a:r>
          </a:p>
          <a:p>
            <a:r>
              <a:rPr lang="en-US" altLang="en-US" sz="2400">
                <a:latin typeface="Arial" panose="020B0604020202020204" pitchFamily="34" charset="0"/>
              </a:rPr>
              <a:t>Revamped northeast railroads through consolidation and standardization</a:t>
            </a:r>
          </a:p>
          <a:p>
            <a:pPr lvl="1"/>
            <a:r>
              <a:rPr lang="en-US" altLang="en-US" sz="2000">
                <a:latin typeface="Arial" panose="020B0604020202020204" pitchFamily="34" charset="0"/>
              </a:rPr>
              <a:t>New York Central Railroad</a:t>
            </a:r>
          </a:p>
          <a:p>
            <a:pPr lvl="1"/>
            <a:r>
              <a:rPr lang="en-US" altLang="en-US" sz="2000">
                <a:latin typeface="Arial" panose="020B0604020202020204" pitchFamily="34" charset="0"/>
              </a:rPr>
              <a:t>Regional railway system from New York to Chicago</a:t>
            </a:r>
          </a:p>
          <a:p>
            <a:pPr lvl="1"/>
            <a:r>
              <a:rPr lang="en-US" altLang="en-US" sz="2000">
                <a:latin typeface="Arial" panose="020B0604020202020204" pitchFamily="34" charset="0"/>
              </a:rPr>
              <a:t>Replaced and built lines with standard gauges</a:t>
            </a:r>
          </a:p>
          <a:p>
            <a:r>
              <a:rPr lang="en-US" altLang="en-US" sz="2400">
                <a:latin typeface="Arial" panose="020B0604020202020204" pitchFamily="34" charset="0"/>
              </a:rPr>
              <a:t>Implementation of steel</a:t>
            </a:r>
          </a:p>
          <a:p>
            <a:pPr lvl="1"/>
            <a:r>
              <a:rPr lang="en-US" altLang="en-US" sz="2000">
                <a:latin typeface="Arial" panose="020B0604020202020204" pitchFamily="34" charset="0"/>
              </a:rPr>
              <a:t>Stronger to carry heavier loads</a:t>
            </a:r>
          </a:p>
          <a:p>
            <a:pPr lvl="1"/>
            <a:r>
              <a:rPr lang="en-US" altLang="en-US" sz="2000">
                <a:latin typeface="Arial" panose="020B0604020202020204" pitchFamily="34" charset="0"/>
              </a:rPr>
              <a:t>Safer due to no corrosion</a:t>
            </a:r>
          </a:p>
          <a:p>
            <a:r>
              <a:rPr lang="en-US" altLang="en-US" sz="2400">
                <a:latin typeface="Arial" panose="020B0604020202020204" pitchFamily="34" charset="0"/>
              </a:rPr>
              <a:t>Vanderbilt University</a:t>
            </a:r>
          </a:p>
        </p:txBody>
      </p:sp>
      <p:pic>
        <p:nvPicPr>
          <p:cNvPr id="8196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1" y="1219200"/>
            <a:ext cx="3470275" cy="5105400"/>
          </a:xfrm>
        </p:spPr>
      </p:pic>
    </p:spTree>
    <p:extLst>
      <p:ext uri="{BB962C8B-B14F-4D97-AF65-F5344CB8AC3E}">
        <p14:creationId xmlns:p14="http://schemas.microsoft.com/office/powerpoint/2010/main" val="248728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828800" y="0"/>
            <a:ext cx="854075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altLang="en-US" smtClean="0">
                <a:effectLst/>
                <a:latin typeface="Arial" panose="020B0604020202020204" pitchFamily="34" charset="0"/>
              </a:rPr>
              <a:t>Railroads Drive the Economy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1524000" y="609600"/>
            <a:ext cx="4572000" cy="6248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</a:rPr>
              <a:t>Growth and Influence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latin typeface="Arial" panose="020B0604020202020204" pitchFamily="34" charset="0"/>
              </a:rPr>
              <a:t>35,000 miles (1865) to 200,000 miles (1900)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latin typeface="Arial" panose="020B0604020202020204" pitchFamily="34" charset="0"/>
              </a:rPr>
              <a:t>First Transcontinental Railroad (1869)</a:t>
            </a:r>
          </a:p>
          <a:p>
            <a:pPr lvl="2">
              <a:lnSpc>
                <a:spcPct val="90000"/>
              </a:lnSpc>
            </a:pPr>
            <a:r>
              <a:rPr lang="en-US" altLang="en-US" sz="1800">
                <a:latin typeface="Arial" panose="020B0604020202020204" pitchFamily="34" charset="0"/>
              </a:rPr>
              <a:t>Leland Stanford’s Union Pacific and Central Pacific meet at Promontory Summit, UT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latin typeface="Arial" panose="020B0604020202020204" pitchFamily="34" charset="0"/>
              </a:rPr>
              <a:t>Market connections, boomtowns, and jobs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latin typeface="Arial" panose="020B0604020202020204" pitchFamily="34" charset="0"/>
              </a:rPr>
              <a:t>Federal Government Involvement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latin typeface="Arial" panose="020B0604020202020204" pitchFamily="34" charset="0"/>
              </a:rPr>
              <a:t>Pacific Railway Acts</a:t>
            </a:r>
          </a:p>
          <a:p>
            <a:pPr lvl="2">
              <a:lnSpc>
                <a:spcPct val="90000"/>
              </a:lnSpc>
            </a:pPr>
            <a:r>
              <a:rPr lang="en-US" altLang="en-US" sz="1800">
                <a:latin typeface="Arial" panose="020B0604020202020204" pitchFamily="34" charset="0"/>
              </a:rPr>
              <a:t>Land grants and government bonds to railroad companies</a:t>
            </a:r>
          </a:p>
          <a:p>
            <a:pPr lvl="2">
              <a:lnSpc>
                <a:spcPct val="90000"/>
              </a:lnSpc>
            </a:pPr>
            <a:r>
              <a:rPr lang="en-US" altLang="en-US" sz="1800">
                <a:latin typeface="Arial" panose="020B0604020202020204" pitchFamily="34" charset="0"/>
              </a:rPr>
              <a:t>Requirement of standardized gauges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latin typeface="Arial" panose="020B0604020202020204" pitchFamily="34" charset="0"/>
              </a:rPr>
              <a:t>By 1871, federal and state governments sold 300,000,000 acres of land to railroads</a:t>
            </a:r>
          </a:p>
          <a:p>
            <a:pPr>
              <a:lnSpc>
                <a:spcPct val="90000"/>
              </a:lnSpc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9220" name="Rectangle 11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6172200" y="762000"/>
            <a:ext cx="4495800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>
                <a:latin typeface="Arial" panose="020B0604020202020204" pitchFamily="34" charset="0"/>
              </a:rPr>
              <a:t>Innovation and Improvement</a:t>
            </a:r>
          </a:p>
          <a:p>
            <a:pPr lvl="1"/>
            <a:r>
              <a:rPr lang="en-US" altLang="en-US" sz="2000">
                <a:latin typeface="Arial" panose="020B0604020202020204" pitchFamily="34" charset="0"/>
              </a:rPr>
              <a:t>Standardized gauges</a:t>
            </a:r>
          </a:p>
          <a:p>
            <a:pPr lvl="1"/>
            <a:r>
              <a:rPr lang="en-US" altLang="en-US" sz="2000">
                <a:latin typeface="Arial" panose="020B0604020202020204" pitchFamily="34" charset="0"/>
              </a:rPr>
              <a:t>Westinghouse air brakes</a:t>
            </a:r>
          </a:p>
          <a:p>
            <a:pPr lvl="1"/>
            <a:r>
              <a:rPr lang="en-US" altLang="en-US" sz="2000">
                <a:latin typeface="Arial" panose="020B0604020202020204" pitchFamily="34" charset="0"/>
              </a:rPr>
              <a:t>Steel</a:t>
            </a:r>
          </a:p>
          <a:p>
            <a:pPr lvl="1"/>
            <a:r>
              <a:rPr lang="en-US" altLang="en-US" sz="2000">
                <a:latin typeface="Arial" panose="020B0604020202020204" pitchFamily="34" charset="0"/>
              </a:rPr>
              <a:t>Time zones</a:t>
            </a: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41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304690_m_17_03"/>
          <p:cNvPicPr preferRelativeResize="0">
            <a:picLocks noGrp="1" noChangeAspect="1" noChangeArrowheads="1"/>
          </p:cNvPicPr>
          <p:nvPr>
            <p:ph idx="4294967295"/>
          </p:nvPr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"/>
            <a:ext cx="8153400" cy="6861175"/>
          </a:xfr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3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600">
                <a:latin typeface="Arial" panose="020B0604020202020204" pitchFamily="34" charset="0"/>
              </a:rPr>
              <a:t>Captains of Industry OR Robber Barons:</a:t>
            </a:r>
            <a:br>
              <a:rPr lang="en-US" altLang="en-US" sz="3600">
                <a:latin typeface="Arial" panose="020B0604020202020204" pitchFamily="34" charset="0"/>
              </a:rPr>
            </a:br>
            <a:r>
              <a:rPr lang="en-US" altLang="en-US" sz="3600">
                <a:latin typeface="Arial" panose="020B0604020202020204" pitchFamily="34" charset="0"/>
              </a:rPr>
              <a:t>Andrew Carnegie and Steel</a:t>
            </a:r>
          </a:p>
        </p:txBody>
      </p:sp>
      <p:sp>
        <p:nvSpPr>
          <p:cNvPr id="15363" name="Rectangle 4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6172200" y="1600200"/>
            <a:ext cx="4343400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Managed Pennsylvania Railroad and invested in various industries</a:t>
            </a:r>
          </a:p>
          <a:p>
            <a:r>
              <a:rPr lang="en-US" altLang="en-US">
                <a:latin typeface="Arial" panose="020B0604020202020204" pitchFamily="34" charset="0"/>
              </a:rPr>
              <a:t>Steel</a:t>
            </a:r>
          </a:p>
          <a:p>
            <a:pPr lvl="1"/>
            <a:r>
              <a:rPr lang="en-US" altLang="en-US">
                <a:latin typeface="Arial" panose="020B0604020202020204" pitchFamily="34" charset="0"/>
              </a:rPr>
              <a:t>Bessemer Process</a:t>
            </a:r>
          </a:p>
          <a:p>
            <a:r>
              <a:rPr lang="en-US" altLang="en-US">
                <a:latin typeface="Arial" panose="020B0604020202020204" pitchFamily="34" charset="0"/>
              </a:rPr>
              <a:t>Vertical Integration</a:t>
            </a:r>
          </a:p>
          <a:p>
            <a:r>
              <a:rPr lang="en-US" altLang="en-US">
                <a:latin typeface="Arial" panose="020B0604020202020204" pitchFamily="34" charset="0"/>
              </a:rPr>
              <a:t>Urbanization and Cities</a:t>
            </a:r>
          </a:p>
          <a:p>
            <a:r>
              <a:rPr lang="en-US" altLang="en-US">
                <a:latin typeface="Arial" panose="020B0604020202020204" pitchFamily="34" charset="0"/>
              </a:rPr>
              <a:t>Labor Unions and Strikes</a:t>
            </a:r>
          </a:p>
        </p:txBody>
      </p:sp>
      <p:pic>
        <p:nvPicPr>
          <p:cNvPr id="15364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7250" y="1600201"/>
            <a:ext cx="3589338" cy="4498975"/>
          </a:xfrm>
        </p:spPr>
      </p:pic>
    </p:spTree>
    <p:extLst>
      <p:ext uri="{BB962C8B-B14F-4D97-AF65-F5344CB8AC3E}">
        <p14:creationId xmlns:p14="http://schemas.microsoft.com/office/powerpoint/2010/main" val="259399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824</Words>
  <Application>Microsoft Office PowerPoint</Application>
  <PresentationFormat>Widescreen</PresentationFormat>
  <Paragraphs>157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Tahoma</vt:lpstr>
      <vt:lpstr>Office Theme</vt:lpstr>
      <vt:lpstr>GILDED AGE INDUSTRIALISM</vt:lpstr>
      <vt:lpstr>The Gilded Age</vt:lpstr>
      <vt:lpstr>American Industrial Expansion</vt:lpstr>
      <vt:lpstr>PowerPoint Presentation</vt:lpstr>
      <vt:lpstr>Captains of Industry OR Robber Barons</vt:lpstr>
      <vt:lpstr>Captains of Industry OR Robber Barons: Cornelius Vanderbilt and Railroads</vt:lpstr>
      <vt:lpstr>Railroads Drive the Economy</vt:lpstr>
      <vt:lpstr>PowerPoint Presentation</vt:lpstr>
      <vt:lpstr>Captains of Industry OR Robber Barons: Andrew Carnegie and Steel</vt:lpstr>
      <vt:lpstr>Bessemer Process</vt:lpstr>
      <vt:lpstr>Steel Production</vt:lpstr>
      <vt:lpstr>Vertical Integration</vt:lpstr>
      <vt:lpstr>Steel and Cities</vt:lpstr>
      <vt:lpstr>Captains of Industry OR Robber Barons: J.P. Morgan and Electricity</vt:lpstr>
      <vt:lpstr>Morganization</vt:lpstr>
      <vt:lpstr>Captains of Industry OR Robber Barons: John D. Rockefeller and Oil</vt:lpstr>
      <vt:lpstr>Standard Oil</vt:lpstr>
      <vt:lpstr>Horizontal Integration</vt:lpstr>
      <vt:lpstr>PowerPoint Presentation</vt:lpstr>
      <vt:lpstr>Robber Barons and Trusts</vt:lpstr>
      <vt:lpstr>PowerPoint Presentation</vt:lpstr>
      <vt:lpstr>Antitrust Movement</vt:lpstr>
      <vt:lpstr>Laissez-Faire and Social Darwinism</vt:lpstr>
      <vt:lpstr>Horatio Alger Myth</vt:lpstr>
    </vt:vector>
  </TitlesOfParts>
  <Company>Duval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GILDED AGE INDUSTRIALISM</dc:title>
  <dc:creator>Goode, David B.</dc:creator>
  <cp:lastModifiedBy>Goode, David B.</cp:lastModifiedBy>
  <cp:revision>4</cp:revision>
  <dcterms:created xsi:type="dcterms:W3CDTF">2018-12-03T19:37:33Z</dcterms:created>
  <dcterms:modified xsi:type="dcterms:W3CDTF">2018-12-04T20:38:57Z</dcterms:modified>
</cp:coreProperties>
</file>