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3" r:id="rId3"/>
    <p:sldId id="262" r:id="rId4"/>
    <p:sldId id="257" r:id="rId5"/>
    <p:sldId id="260" r:id="rId6"/>
    <p:sldId id="258" r:id="rId7"/>
    <p:sldId id="259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48229-FB34-44C5-AA88-C80E80533C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797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245C7-53A9-40D5-85A6-AC5EB9C400D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3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DB731-B8D0-4F40-9967-12C97F1CE1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56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C5D37BE-C03F-478F-8468-3C5A3316647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245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58C00-D13F-4024-8A17-B9644B52F59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57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38EE4-C192-4621-ACBE-6CA6AE99434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014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BBD4C-BBB8-47F4-ACDB-2F224E3E284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284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5C5BE-BD60-4FBE-B376-EEC7250F5D4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76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21C7D-319D-4B31-B689-9E0F9D54636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01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A0015-A951-4FB0-BF27-C93C7BD4171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31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A974A-D69C-4565-A7F8-7C194C5AC5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7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D6597-C8B4-4552-B960-BAA6E26FE0D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48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>
                <a:gamma/>
                <a:shade val="0"/>
                <a:invGamma/>
              </a:srgbClr>
            </a:gs>
            <a:gs pos="100000">
              <a:srgbClr val="0000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AEDFF28-6755-4958-867E-A85E0244990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60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The 13 Colonies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86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13 Colonies Compared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696200" cy="4724401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Geography</a:t>
            </a:r>
          </a:p>
          <a:p>
            <a:endParaRPr lang="en-US" sz="1100" dirty="0">
              <a:solidFill>
                <a:schemeClr val="bg1"/>
              </a:solidFill>
            </a:endParaRPr>
          </a:p>
          <a:p>
            <a:endParaRPr lang="en-US" sz="11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Political</a:t>
            </a:r>
          </a:p>
          <a:p>
            <a:endParaRPr lang="en-US" sz="1100" dirty="0">
              <a:solidFill>
                <a:schemeClr val="bg1"/>
              </a:solidFill>
            </a:endParaRPr>
          </a:p>
          <a:p>
            <a:endParaRPr lang="en-US" sz="11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Economic</a:t>
            </a:r>
          </a:p>
          <a:p>
            <a:endParaRPr lang="en-US" sz="1100" dirty="0">
              <a:solidFill>
                <a:schemeClr val="bg1"/>
              </a:solidFill>
            </a:endParaRPr>
          </a:p>
          <a:p>
            <a:endParaRPr lang="en-US" sz="11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Social</a:t>
            </a:r>
          </a:p>
          <a:p>
            <a:endParaRPr lang="en-US" sz="1100">
              <a:solidFill>
                <a:schemeClr val="bg1"/>
              </a:solidFill>
            </a:endParaRPr>
          </a:p>
          <a:p>
            <a:endParaRPr lang="en-US" sz="11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Religion</a:t>
            </a:r>
          </a:p>
        </p:txBody>
      </p:sp>
    </p:spTree>
    <p:extLst>
      <p:ext uri="{BB962C8B-B14F-4D97-AF65-F5344CB8AC3E}">
        <p14:creationId xmlns:p14="http://schemas.microsoft.com/office/powerpoint/2010/main" val="2412092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2" descr="The original thirteen colon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4065588" cy="5791200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804988" y="152400"/>
            <a:ext cx="5519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00"/>
                </a:solidFill>
              </a:rPr>
              <a:t>13 Colonies Compare/Contrast Chart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5029200" y="1446213"/>
            <a:ext cx="3505200" cy="457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CFFFF"/>
                </a:solidFill>
              </a:rPr>
              <a:t>Key Colonies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>
                <a:solidFill>
                  <a:srgbClr val="FFFF00"/>
                </a:solidFill>
              </a:rPr>
              <a:t>New England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 u="sng">
              <a:solidFill>
                <a:srgbClr val="00000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b="1">
                <a:solidFill>
                  <a:srgbClr val="FFFFFF"/>
                </a:solidFill>
              </a:rPr>
              <a:t> Massachusetts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b="1">
                <a:solidFill>
                  <a:srgbClr val="FFFFFF"/>
                </a:solidFill>
              </a:rPr>
              <a:t> Rhode Island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b="1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>
                <a:solidFill>
                  <a:srgbClr val="FFFF00"/>
                </a:solidFill>
              </a:rPr>
              <a:t>Middle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>
              <a:solidFill>
                <a:srgbClr val="00000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b="1">
                <a:solidFill>
                  <a:srgbClr val="FFFFFF"/>
                </a:solidFill>
              </a:rPr>
              <a:t> New York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b="1">
                <a:solidFill>
                  <a:srgbClr val="FFFFFF"/>
                </a:solidFill>
              </a:rPr>
              <a:t> Pennsylvania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>
                <a:solidFill>
                  <a:srgbClr val="FFFF00"/>
                </a:solidFill>
              </a:rPr>
              <a:t>Southern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>
              <a:solidFill>
                <a:srgbClr val="00000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b="1">
                <a:solidFill>
                  <a:srgbClr val="FFFFFF"/>
                </a:solidFill>
              </a:rPr>
              <a:t> Maryland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b="1">
                <a:solidFill>
                  <a:srgbClr val="FFFFFF"/>
                </a:solidFill>
              </a:rPr>
              <a:t> Virginia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b="1">
                <a:solidFill>
                  <a:srgbClr val="FFFFFF"/>
                </a:solidFill>
              </a:rPr>
              <a:t> Carolinas (N &amp; S)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b="1">
                <a:solidFill>
                  <a:srgbClr val="FFFFFF"/>
                </a:solidFill>
              </a:rPr>
              <a:t> Georgia</a:t>
            </a:r>
          </a:p>
        </p:txBody>
      </p:sp>
    </p:spTree>
    <p:extLst>
      <p:ext uri="{BB962C8B-B14F-4D97-AF65-F5344CB8AC3E}">
        <p14:creationId xmlns:p14="http://schemas.microsoft.com/office/powerpoint/2010/main" val="387965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56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56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56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56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56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56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56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56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56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56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56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56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56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56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50900" y="76200"/>
            <a:ext cx="7391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00"/>
                </a:solidFill>
              </a:rPr>
              <a:t>13 Colonies Regions Compare &amp; Contrast Chart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</a:rPr>
              <a:t>- Geography -</a:t>
            </a:r>
            <a:r>
              <a:rPr lang="en-US" sz="2400" b="1">
                <a:solidFill>
                  <a:srgbClr val="FFFF00"/>
                </a:solidFill>
              </a:rPr>
              <a:t> </a:t>
            </a:r>
          </a:p>
        </p:txBody>
      </p:sp>
      <p:graphicFrame>
        <p:nvGraphicFramePr>
          <p:cNvPr id="18490" name="Group 58"/>
          <p:cNvGraphicFramePr>
            <a:graphicFrameLocks noGrp="1"/>
          </p:cNvGraphicFramePr>
          <p:nvPr/>
        </p:nvGraphicFramePr>
        <p:xfrm>
          <a:off x="76200" y="1295400"/>
          <a:ext cx="8991600" cy="525780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NEW ENGLAND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MIDDLE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SOUTHERN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Geography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Features that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make the region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unique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479" name="Text Box 47"/>
          <p:cNvSpPr txBox="1">
            <a:spLocks noChangeArrowheads="1"/>
          </p:cNvSpPr>
          <p:nvPr/>
        </p:nvSpPr>
        <p:spPr bwMode="auto">
          <a:xfrm>
            <a:off x="7985125" y="112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1660525" y="2246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483" name="Text Box 51"/>
          <p:cNvSpPr txBox="1">
            <a:spLocks noChangeArrowheads="1"/>
          </p:cNvSpPr>
          <p:nvPr/>
        </p:nvSpPr>
        <p:spPr bwMode="auto">
          <a:xfrm>
            <a:off x="1600200" y="1931988"/>
            <a:ext cx="236220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Farthest north.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Cooler Climate: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  - Shorter growing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    season.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  - Helped prevent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    disease.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  - Cold weather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    killed many.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Mostly hills &amp;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 rocky soil.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Natural resources more important than agricultural crops.</a:t>
            </a:r>
          </a:p>
        </p:txBody>
      </p:sp>
      <p:sp>
        <p:nvSpPr>
          <p:cNvPr id="18486" name="Text Box 54"/>
          <p:cNvSpPr txBox="1">
            <a:spLocks noChangeArrowheads="1"/>
          </p:cNvSpPr>
          <p:nvPr/>
        </p:nvSpPr>
        <p:spPr bwMode="auto">
          <a:xfrm>
            <a:off x="3994150" y="1905000"/>
            <a:ext cx="2559050" cy="356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Temperate climate: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00" b="1">
              <a:solidFill>
                <a:srgbClr val="00000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400" b="1">
              <a:solidFill>
                <a:srgbClr val="00000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Warm summers.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400" b="1">
              <a:solidFill>
                <a:srgbClr val="00000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Cold winters.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landforms: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sz="400" b="1">
              <a:solidFill>
                <a:srgbClr val="00000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Coastal plain.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400" b="1">
              <a:solidFill>
                <a:srgbClr val="00000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Piedmont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 (rolling hills).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400" b="1">
              <a:solidFill>
                <a:srgbClr val="00000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Mountains.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sz="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Good Harbors.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sz="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Ideal for agriculture.</a:t>
            </a:r>
          </a:p>
        </p:txBody>
      </p:sp>
      <p:sp>
        <p:nvSpPr>
          <p:cNvPr id="18487" name="Text Box 55"/>
          <p:cNvSpPr txBox="1">
            <a:spLocks noChangeArrowheads="1"/>
          </p:cNvSpPr>
          <p:nvPr/>
        </p:nvSpPr>
        <p:spPr bwMode="auto">
          <a:xfrm>
            <a:off x="6492875" y="1919288"/>
            <a:ext cx="260985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Warmest climate: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sz="800" b="1">
              <a:solidFill>
                <a:srgbClr val="00000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Helped colonists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survive winter.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Warm, moist climate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carried disease.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Broad coastal plain.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sz="800" b="1">
              <a:solidFill>
                <a:srgbClr val="00000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Hilly &amp; forests.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sz="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Rich farmland,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 forests &amp; fish.</a:t>
            </a:r>
          </a:p>
        </p:txBody>
      </p:sp>
    </p:spTree>
    <p:extLst>
      <p:ext uri="{BB962C8B-B14F-4D97-AF65-F5344CB8AC3E}">
        <p14:creationId xmlns:p14="http://schemas.microsoft.com/office/powerpoint/2010/main" val="363385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8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8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8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8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8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8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8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8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848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848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8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8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8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8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8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8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84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84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84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84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184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184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184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184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1848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1848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1848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1848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1848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1848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18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18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18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18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184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184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184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184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184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184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184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184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184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184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1000" fill="hold"/>
                                        <p:tgtEl>
                                          <p:spTgt spid="184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1000" fill="hold"/>
                                        <p:tgtEl>
                                          <p:spTgt spid="184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184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184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850900" y="76200"/>
            <a:ext cx="7391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00"/>
                </a:solidFill>
              </a:rPr>
              <a:t>13 Colonies Regions Compare &amp; Contrast Chart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</a:rPr>
              <a:t>- Politics -</a:t>
            </a:r>
            <a:r>
              <a:rPr lang="en-US" sz="2400" b="1">
                <a:solidFill>
                  <a:srgbClr val="FFFF00"/>
                </a:solidFill>
              </a:rPr>
              <a:t> </a:t>
            </a:r>
          </a:p>
        </p:txBody>
      </p:sp>
      <p:graphicFrame>
        <p:nvGraphicFramePr>
          <p:cNvPr id="30723" name="Group 3"/>
          <p:cNvGraphicFramePr>
            <a:graphicFrameLocks noGrp="1"/>
          </p:cNvGraphicFramePr>
          <p:nvPr/>
        </p:nvGraphicFramePr>
        <p:xfrm>
          <a:off x="76200" y="1295400"/>
          <a:ext cx="8991600" cy="525780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NEW ENGLAND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MIDDLE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SOUTHERN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Politics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Who was 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charge?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type of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government?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Important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Documents?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1430338" y="1892300"/>
            <a:ext cx="2401619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</a:rPr>
              <a:t>- Mayflower Compact: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</a:rPr>
              <a:t>1.) Plymouth.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</a:rPr>
              <a:t>2.) Elected legislature.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</a:rPr>
              <a:t>3.) Gov’t of the people.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</a:rPr>
              <a:t>- Representative gov’t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</a:rPr>
              <a:t>- Town meetings.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</a:rPr>
              <a:t>- Ultimately – power in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</a:rPr>
              <a:t>hands of the Church.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</a:rPr>
              <a:t>- Fund. Orders of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</a:rPr>
              <a:t> Connecticut: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</a:rPr>
              <a:t>1.) Gov’t power from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</a:rPr>
              <a:t>“free consent of the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</a:rPr>
              <a:t>people”.</a:t>
            </a:r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4022725" y="1905000"/>
            <a:ext cx="2301875" cy="225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Toleration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Indian treaties.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sz="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Eventually became royal colonies (governor controls).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6537325" y="1941513"/>
            <a:ext cx="255711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</a:rPr>
              <a:t>- House of Burgesses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</a:rPr>
              <a:t>1.) Jamestown (1619)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</a:rPr>
              <a:t>2.) 1</a:t>
            </a:r>
            <a:r>
              <a:rPr lang="en-US" b="1" baseline="30000" dirty="0">
                <a:solidFill>
                  <a:srgbClr val="000000"/>
                </a:solidFill>
              </a:rPr>
              <a:t>st</a:t>
            </a:r>
            <a:r>
              <a:rPr lang="en-US" b="1" dirty="0">
                <a:solidFill>
                  <a:srgbClr val="000000"/>
                </a:solidFill>
              </a:rPr>
              <a:t> Representative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</a:rPr>
              <a:t>      body in colonies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</a:rPr>
              <a:t>- Eventually became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</a:rPr>
              <a:t>royal colonies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</a:rPr>
              <a:t>(governor controls).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45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0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07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07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0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0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07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07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07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07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07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07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07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07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074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074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074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074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074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074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074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074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3074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3074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30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0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0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0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30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30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307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307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307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307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30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30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30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30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307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307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307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307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307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307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50900" y="76200"/>
            <a:ext cx="7391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00"/>
                </a:solidFill>
              </a:rPr>
              <a:t>13 Colonies Regions Compare &amp; Contrast Chart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</a:rPr>
              <a:t>- Economy -</a:t>
            </a:r>
            <a:r>
              <a:rPr lang="en-US" sz="2400" b="1">
                <a:solidFill>
                  <a:srgbClr val="FFFF00"/>
                </a:solidFill>
              </a:rPr>
              <a:t> </a:t>
            </a:r>
          </a:p>
        </p:txBody>
      </p:sp>
      <p:graphicFrame>
        <p:nvGraphicFramePr>
          <p:cNvPr id="19461" name="Group 5"/>
          <p:cNvGraphicFramePr>
            <a:graphicFrameLocks noGrp="1"/>
          </p:cNvGraphicFramePr>
          <p:nvPr/>
        </p:nvGraphicFramePr>
        <p:xfrm>
          <a:off x="76200" y="1295400"/>
          <a:ext cx="8991600" cy="525780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NEW ENGLAND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MIDDLE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SOUTHERN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Economy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Income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Occupations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Crops Grown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Products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1311275" y="2017713"/>
            <a:ext cx="2724150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Relied on the Atlantic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Ocean: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>
              <a:solidFill>
                <a:srgbClr val="00000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Shipbuilding.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Trade.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Fishing.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sz="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Triangular Trade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  Routes: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>
              <a:solidFill>
                <a:srgbClr val="00000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Traded goods for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rum, sugar cane,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&amp; molasses, then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for slaves.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Key trade port: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  Boston, MA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Small farms.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3937000" y="1905000"/>
            <a:ext cx="2686050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Depended on farming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&amp; commerce (trade).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Staple Crops: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sz="600" b="1">
              <a:solidFill>
                <a:srgbClr val="00000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Wheat.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Barley.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Rye.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“Breadbasket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  Colonies”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Urban centers like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 New York &amp;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 Philadelphia.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00" b="1">
              <a:solidFill>
                <a:srgbClr val="00000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Ports &amp; Diversity.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Fur Trade.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sz="6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Some slaves.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6689725" y="1941513"/>
            <a:ext cx="2454275" cy="476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Hot &amp; wet =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 agriculture.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Cash crops: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sz="600" b="1">
              <a:solidFill>
                <a:srgbClr val="00000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Tobacco.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Rice.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Indigo.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sz="6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Forests: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00" b="1">
              <a:solidFill>
                <a:srgbClr val="00000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Pitch.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Tar.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Turpentine.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Plantation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 system = slavery.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No major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commercial cities.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20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9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9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9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94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94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94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94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94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94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94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94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94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94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94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94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94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94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94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94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947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947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947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947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947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947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9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9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94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94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94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94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194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194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94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94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194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194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194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194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194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194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194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194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194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194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194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194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194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194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1947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1947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1947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1947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19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19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194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194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194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194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1000" fill="hold"/>
                                        <p:tgtEl>
                                          <p:spTgt spid="194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1000" fill="hold"/>
                                        <p:tgtEl>
                                          <p:spTgt spid="194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194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1000" fill="hold"/>
                                        <p:tgtEl>
                                          <p:spTgt spid="194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1000" fill="hold"/>
                                        <p:tgtEl>
                                          <p:spTgt spid="194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1000" fill="hold"/>
                                        <p:tgtEl>
                                          <p:spTgt spid="194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194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194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1000" fill="hold"/>
                                        <p:tgtEl>
                                          <p:spTgt spid="194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1000" fill="hold"/>
                                        <p:tgtEl>
                                          <p:spTgt spid="194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1000" fill="hold"/>
                                        <p:tgtEl>
                                          <p:spTgt spid="194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1000" fill="hold"/>
                                        <p:tgtEl>
                                          <p:spTgt spid="194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1000" fill="hold"/>
                                        <p:tgtEl>
                                          <p:spTgt spid="1948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1000" fill="hold"/>
                                        <p:tgtEl>
                                          <p:spTgt spid="1948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1000" fill="hold"/>
                                        <p:tgtEl>
                                          <p:spTgt spid="1948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1000" fill="hold"/>
                                        <p:tgtEl>
                                          <p:spTgt spid="1948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1000" fill="hold"/>
                                        <p:tgtEl>
                                          <p:spTgt spid="1948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1000" fill="hold"/>
                                        <p:tgtEl>
                                          <p:spTgt spid="1948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1000" fill="hold"/>
                                        <p:tgtEl>
                                          <p:spTgt spid="1948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1000" fill="hold"/>
                                        <p:tgtEl>
                                          <p:spTgt spid="1948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1000" fill="hold"/>
                                        <p:tgtEl>
                                          <p:spTgt spid="1948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1000" fill="hold"/>
                                        <p:tgtEl>
                                          <p:spTgt spid="1948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50900" y="76200"/>
            <a:ext cx="7391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00"/>
                </a:solidFill>
              </a:rPr>
              <a:t>13 Colonies Regions Compare &amp; Contrast Chart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</a:rPr>
              <a:t>- Society -</a:t>
            </a:r>
            <a:r>
              <a:rPr lang="en-US" sz="2400" b="1">
                <a:solidFill>
                  <a:srgbClr val="FFFF00"/>
                </a:solidFill>
              </a:rPr>
              <a:t> </a:t>
            </a:r>
          </a:p>
        </p:txBody>
      </p:sp>
      <p:graphicFrame>
        <p:nvGraphicFramePr>
          <p:cNvPr id="20485" name="Group 5"/>
          <p:cNvGraphicFramePr>
            <a:graphicFrameLocks noGrp="1"/>
          </p:cNvGraphicFramePr>
          <p:nvPr/>
        </p:nvGraphicFramePr>
        <p:xfrm>
          <a:off x="76200" y="1295400"/>
          <a:ext cx="8991600" cy="525780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NEW ENGLAND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MIDDLE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SOUTHERN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Society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Where from?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Types of people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(backgrounds)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Education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Social classes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Events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1327150" y="1905000"/>
            <a:ext cx="2660650" cy="427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Founded on religion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(Puritan faith).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“City Upon a Hill”.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  - John Winthrop.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Strong sense of faith,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family, &amp; community.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Very strict.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Massachusetts =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 1</a:t>
            </a:r>
            <a:r>
              <a:rPr lang="en-US" b="1" baseline="30000">
                <a:solidFill>
                  <a:srgbClr val="000000"/>
                </a:solidFill>
              </a:rPr>
              <a:t>st</a:t>
            </a:r>
            <a:r>
              <a:rPr lang="en-US" b="1">
                <a:solidFill>
                  <a:srgbClr val="000000"/>
                </a:solidFill>
              </a:rPr>
              <a:t> public education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 (1647).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First two colleges: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Harvard &amp; Yale.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3949700" y="1898650"/>
            <a:ext cx="2495550" cy="459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Diversity.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sz="5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Religious tolerance.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sz="5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Fast growth: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sz="500" b="1">
              <a:solidFill>
                <a:srgbClr val="00000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Westward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 expansion.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Philadelphia =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 largest colonial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 city.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5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Social order: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5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1.) Merchants (U).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2.) Craftsmen, Retail,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    businessmen (M).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3.) Sailors, unskilled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workers, &amp; some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artisans (L).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6518275" y="1941513"/>
            <a:ext cx="2609850" cy="305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Social order: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1.) Plantation owners.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2.) Poor farmers.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3.) Slaves.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Wealthy = gentry.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>
              <a:solidFill>
                <a:srgbClr val="00000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b="1">
                <a:solidFill>
                  <a:srgbClr val="000000"/>
                </a:solidFill>
              </a:rPr>
              <a:t>Tutors or private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schools.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Poor = home school.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79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05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05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05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05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05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05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5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5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05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05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05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05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05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05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05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05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05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05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050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050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0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0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05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05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05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05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05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05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205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205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205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205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205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205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205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205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205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205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205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205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205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205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205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205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205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205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2050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2050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2050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2050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205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205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205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205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205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205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1000" fill="hold"/>
                                        <p:tgtEl>
                                          <p:spTgt spid="205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1000" fill="hold"/>
                                        <p:tgtEl>
                                          <p:spTgt spid="205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205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205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205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205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205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205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205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1000" fill="hold"/>
                                        <p:tgtEl>
                                          <p:spTgt spid="205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50900" y="76200"/>
            <a:ext cx="7391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00"/>
                </a:solidFill>
              </a:rPr>
              <a:t>13 Colonies Regions Compare &amp; Contrast Chart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</a:rPr>
              <a:t>- Religion -</a:t>
            </a:r>
            <a:r>
              <a:rPr lang="en-US" sz="2400" b="1">
                <a:solidFill>
                  <a:srgbClr val="FFFF00"/>
                </a:solidFill>
              </a:rPr>
              <a:t> </a:t>
            </a:r>
          </a:p>
        </p:txBody>
      </p:sp>
      <p:graphicFrame>
        <p:nvGraphicFramePr>
          <p:cNvPr id="22552" name="Group 24"/>
          <p:cNvGraphicFramePr>
            <a:graphicFrameLocks noGrp="1"/>
          </p:cNvGraphicFramePr>
          <p:nvPr>
            <p:ph/>
          </p:nvPr>
        </p:nvGraphicFramePr>
        <p:xfrm>
          <a:off x="92075" y="1295400"/>
          <a:ext cx="8991600" cy="5318125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NEW ENGLAND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MIDDLE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SOUTHERN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Religion(s)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Major religious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groups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Freedom of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religion?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570" name="Text Box 42"/>
          <p:cNvSpPr txBox="1">
            <a:spLocks noChangeArrowheads="1"/>
          </p:cNvSpPr>
          <p:nvPr/>
        </p:nvSpPr>
        <p:spPr bwMode="auto">
          <a:xfrm>
            <a:off x="6461125" y="2093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571" name="Text Box 43"/>
          <p:cNvSpPr txBox="1">
            <a:spLocks noChangeArrowheads="1"/>
          </p:cNvSpPr>
          <p:nvPr/>
        </p:nvSpPr>
        <p:spPr bwMode="auto">
          <a:xfrm>
            <a:off x="6508750" y="1905000"/>
            <a:ext cx="2635250" cy="375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Colonies founded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for economic rather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than religious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reasons.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Exception: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- Maryland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  (Catholic).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Planters = Church of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 England (Anglican).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Poor settlers =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 Baptists &amp;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 Methodists.</a:t>
            </a:r>
          </a:p>
        </p:txBody>
      </p:sp>
      <p:sp>
        <p:nvSpPr>
          <p:cNvPr id="22572" name="Text Box 44"/>
          <p:cNvSpPr txBox="1">
            <a:spLocks noChangeArrowheads="1"/>
          </p:cNvSpPr>
          <p:nvPr/>
        </p:nvSpPr>
        <p:spPr bwMode="auto">
          <a:xfrm>
            <a:off x="4022725" y="1944688"/>
            <a:ext cx="2530475" cy="415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Great social &amp;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 religious diversity.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Pennsylvania.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sz="800" b="1">
              <a:solidFill>
                <a:srgbClr val="00000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Founder: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 William Penn.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Quakers.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Religious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 Tolerance.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Presbyterians.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Lutherans.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Mennonites.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Jews = New York.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22574" name="Text Box 46"/>
          <p:cNvSpPr txBox="1">
            <a:spLocks noChangeArrowheads="1"/>
          </p:cNvSpPr>
          <p:nvPr/>
        </p:nvSpPr>
        <p:spPr bwMode="auto">
          <a:xfrm>
            <a:off x="1371600" y="1946275"/>
            <a:ext cx="2590800" cy="293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Puritan Church.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sz="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Church central to colonial life.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sz="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ALL settlers had to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attend &amp; support the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Church.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- Banishment for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non-committed.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54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2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2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25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25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25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25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25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25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25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25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25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25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2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2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2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2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25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25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25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25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225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225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25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25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25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25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225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225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225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225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25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25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2257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2257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2257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2257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22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22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22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22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22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22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22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22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22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22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22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22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22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22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22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22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22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22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225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225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225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225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225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225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822</Words>
  <Application>Microsoft Office PowerPoint</Application>
  <PresentationFormat>On-screen Show (4:3)</PresentationFormat>
  <Paragraphs>361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Default Design</vt:lpstr>
      <vt:lpstr>The 13 Colonies</vt:lpstr>
      <vt:lpstr>13 Colonies Compared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Anderson School District Five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Thompson, Brett</dc:creator>
  <cp:lastModifiedBy>Goode, David B.</cp:lastModifiedBy>
  <cp:revision>2</cp:revision>
  <dcterms:created xsi:type="dcterms:W3CDTF">2012-08-31T20:47:52Z</dcterms:created>
  <dcterms:modified xsi:type="dcterms:W3CDTF">2019-08-20T11:54:08Z</dcterms:modified>
</cp:coreProperties>
</file>